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notesMasterIdLst>
    <p:notesMasterId r:id="rId23"/>
  </p:notesMasterIdLst>
  <p:sldIdLst>
    <p:sldId id="2544" r:id="rId6"/>
    <p:sldId id="2553" r:id="rId7"/>
    <p:sldId id="2555" r:id="rId8"/>
    <p:sldId id="2559" r:id="rId9"/>
    <p:sldId id="2560" r:id="rId10"/>
    <p:sldId id="2561" r:id="rId11"/>
    <p:sldId id="2562" r:id="rId12"/>
    <p:sldId id="2563" r:id="rId13"/>
    <p:sldId id="2564" r:id="rId14"/>
    <p:sldId id="2565" r:id="rId15"/>
    <p:sldId id="2566" r:id="rId16"/>
    <p:sldId id="2554" r:id="rId17"/>
    <p:sldId id="2556" r:id="rId18"/>
    <p:sldId id="2557" r:id="rId19"/>
    <p:sldId id="2567" r:id="rId20"/>
    <p:sldId id="2558" r:id="rId21"/>
    <p:sldId id="815" r:id="rId22"/>
  </p:sldIdLst>
  <p:sldSz cx="9144000" cy="6858000" type="screen4x3"/>
  <p:notesSz cx="6858000"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9">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C12"/>
    <a:srgbClr val="0098C5"/>
    <a:srgbClr val="BACF00"/>
    <a:srgbClr val="898689"/>
    <a:srgbClr val="50280F"/>
    <a:srgbClr val="6F6F6F"/>
    <a:srgbClr val="FF9900"/>
    <a:srgbClr val="585759"/>
    <a:srgbClr val="50250D"/>
    <a:srgbClr val="50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8309" autoAdjust="0"/>
  </p:normalViewPr>
  <p:slideViewPr>
    <p:cSldViewPr snapToGrid="0" snapToObjects="1">
      <p:cViewPr>
        <p:scale>
          <a:sx n="80" d="100"/>
          <a:sy n="80" d="100"/>
        </p:scale>
        <p:origin x="-1026" y="-30"/>
      </p:cViewPr>
      <p:guideLst>
        <p:guide orient="horz" pos="2159"/>
        <p:guide pos="2882"/>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93633"/>
          </a:xfrm>
          <a:prstGeom prst="rect">
            <a:avLst/>
          </a:prstGeom>
        </p:spPr>
        <p:txBody>
          <a:bodyPr vert="horz" lIns="91440" tIns="45720" rIns="91440" bIns="45720" rtlCol="0"/>
          <a:lstStyle>
            <a:lvl1pPr algn="r">
              <a:defRPr sz="1200"/>
            </a:lvl1pPr>
          </a:lstStyle>
          <a:p>
            <a:fld id="{A6C136B7-2151-9849-8D65-E0859731AC38}" type="datetimeFigureOut">
              <a:rPr lang="en-US" smtClean="0"/>
              <a:t>9/17/2024</a:t>
            </a:fld>
            <a:endParaRPr lang="en-US" dirty="0"/>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71800"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9377317"/>
            <a:ext cx="2971800" cy="493633"/>
          </a:xfrm>
          <a:prstGeom prst="rect">
            <a:avLst/>
          </a:prstGeom>
        </p:spPr>
        <p:txBody>
          <a:bodyPr vert="horz" lIns="91440" tIns="45720" rIns="91440" bIns="45720" rtlCol="0" anchor="b"/>
          <a:lstStyle>
            <a:lvl1pPr algn="r">
              <a:defRPr sz="1200"/>
            </a:lvl1pPr>
          </a:lstStyle>
          <a:p>
            <a:fld id="{B470B886-B516-EE4C-86E6-93A16B5DA061}" type="slidenum">
              <a:rPr lang="en-US" smtClean="0"/>
              <a:t>‹#›</a:t>
            </a:fld>
            <a:endParaRPr lang="en-US" dirty="0"/>
          </a:p>
        </p:txBody>
      </p:sp>
    </p:spTree>
    <p:extLst>
      <p:ext uri="{BB962C8B-B14F-4D97-AF65-F5344CB8AC3E}">
        <p14:creationId xmlns:p14="http://schemas.microsoft.com/office/powerpoint/2010/main" val="4283993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0242C-213A-4F86-A12D-CA4FD37878F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418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73A80DC0-C4D1-E849-95F1-E29CDD0699CE}" type="slidenum">
              <a:rPr lang="en-US" smtClean="0"/>
              <a:t>‹#›</a:t>
            </a:fld>
            <a:endParaRPr lang="en-US" dirty="0"/>
          </a:p>
        </p:txBody>
      </p:sp>
      <p:sp>
        <p:nvSpPr>
          <p:cNvPr id="5" name="Rectangle 4"/>
          <p:cNvSpPr/>
          <p:nvPr userDrawn="1"/>
        </p:nvSpPr>
        <p:spPr>
          <a:xfrm>
            <a:off x="0" y="3441108"/>
            <a:ext cx="9144000" cy="3430541"/>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803230" y="3869215"/>
            <a:ext cx="7772400" cy="521992"/>
          </a:xfrm>
          <a:noFill/>
        </p:spPr>
        <p:txBody>
          <a:bodyPr>
            <a:normAutofit/>
          </a:bodyPr>
          <a:lstStyle>
            <a:lvl1pPr>
              <a:defRPr b="1"/>
            </a:lvl1pPr>
          </a:lstStyle>
          <a:p>
            <a:pPr algn="r"/>
            <a:r>
              <a:rPr lang="en-US" sz="2400" dirty="0" smtClean="0">
                <a:solidFill>
                  <a:schemeClr val="bg1"/>
                </a:solidFill>
                <a:latin typeface="Century Gothic"/>
                <a:cs typeface="Century Gothic"/>
              </a:rPr>
              <a:t>PRESENTATION TITLE</a:t>
            </a:r>
            <a:endParaRPr lang="en-US" sz="2400" dirty="0">
              <a:solidFill>
                <a:schemeClr val="bg1"/>
              </a:solidFill>
              <a:latin typeface="Century Gothic"/>
              <a:cs typeface="Century Gothic"/>
            </a:endParaRPr>
          </a:p>
        </p:txBody>
      </p:sp>
      <p:sp>
        <p:nvSpPr>
          <p:cNvPr id="7" name="Subtitle 2"/>
          <p:cNvSpPr>
            <a:spLocks noGrp="1"/>
          </p:cNvSpPr>
          <p:nvPr>
            <p:ph type="subTitle" idx="1" hasCustomPrompt="1"/>
          </p:nvPr>
        </p:nvSpPr>
        <p:spPr>
          <a:xfrm>
            <a:off x="1489030" y="4530328"/>
            <a:ext cx="7086600" cy="509277"/>
          </a:xfrm>
          <a:noFill/>
        </p:spPr>
        <p:txBody>
          <a:bodyPr anchor="ctr">
            <a:normAutofit/>
          </a:bodyPr>
          <a:lstStyle>
            <a:lvl1pPr marL="0" indent="0" algn="r">
              <a:buNone/>
              <a:defRPr baseline="0">
                <a:solidFill>
                  <a:schemeClr val="bg1"/>
                </a:solidFill>
              </a:defRPr>
            </a:lvl1pPr>
          </a:lstStyle>
          <a:p>
            <a:pPr algn="r"/>
            <a:r>
              <a:rPr lang="en-US" sz="1800" dirty="0" smtClean="0">
                <a:solidFill>
                  <a:schemeClr val="bg1"/>
                </a:solidFill>
                <a:latin typeface="Century Gothic"/>
                <a:cs typeface="Century Gothic"/>
              </a:rPr>
              <a:t>Directorate / Department Name | Date</a:t>
            </a:r>
            <a:endParaRPr lang="en-US" sz="1800" dirty="0">
              <a:solidFill>
                <a:schemeClr val="bg1"/>
              </a:solidFill>
              <a:latin typeface="Century Gothic"/>
              <a:cs typeface="Century Gothic"/>
            </a:endParaRPr>
          </a:p>
        </p:txBody>
      </p:sp>
      <p:pic>
        <p:nvPicPr>
          <p:cNvPr id="8"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pic>
        <p:nvPicPr>
          <p:cNvPr id="9" name="Picture 8" descr="P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0540"/>
            <a:ext cx="8575630" cy="482477"/>
          </a:xfrm>
          <a:prstGeom prst="rect">
            <a:avLst/>
          </a:prstGeom>
        </p:spPr>
      </p:pic>
    </p:spTree>
    <p:extLst>
      <p:ext uri="{BB962C8B-B14F-4D97-AF65-F5344CB8AC3E}">
        <p14:creationId xmlns:p14="http://schemas.microsoft.com/office/powerpoint/2010/main" val="24083365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5" name="Straight Connector 4"/>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36292725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25929"/>
            <a:ext cx="4040188"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65691"/>
            <a:ext cx="4040188"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425929"/>
            <a:ext cx="4041775"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065691"/>
            <a:ext cx="4041775"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10"/>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11"/>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32197478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DC4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2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8380057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4"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4240418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16156530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p:cNvSpPr/>
          <p:nvPr userDrawn="1"/>
        </p:nvSpPr>
        <p:spPr>
          <a:xfrm>
            <a:off x="-62" y="3427413"/>
            <a:ext cx="9144000" cy="3430612"/>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sp>
        <p:nvSpPr>
          <p:cNvPr id="3" name="TextBox 2"/>
          <p:cNvSpPr txBox="1"/>
          <p:nvPr userDrawn="1"/>
        </p:nvSpPr>
        <p:spPr>
          <a:xfrm>
            <a:off x="914401" y="4162568"/>
            <a:ext cx="7383438" cy="461665"/>
          </a:xfrm>
          <a:prstGeom prst="rect">
            <a:avLst/>
          </a:prstGeom>
          <a:noFill/>
        </p:spPr>
        <p:txBody>
          <a:bodyPr wrap="square" rtlCol="0">
            <a:spAutoFit/>
          </a:bodyPr>
          <a:lstStyle/>
          <a:p>
            <a:pPr algn="ctr"/>
            <a:r>
              <a:rPr lang="en-ZA" sz="2400" b="1" dirty="0" smtClean="0">
                <a:solidFill>
                  <a:schemeClr val="bg1"/>
                </a:solidFill>
                <a:latin typeface="Century Gothic" panose="020B0502020202020204" pitchFamily="34" charset="0"/>
              </a:rPr>
              <a:t>Thank You</a:t>
            </a:r>
          </a:p>
        </p:txBody>
      </p:sp>
      <p:pic>
        <p:nvPicPr>
          <p:cNvPr id="1026" name="Picture 2" descr="C:\Users\cavenant\AppData\Local\Microsoft\Windows\Temporary Internet Files\Content.Outlook\NDPO0HNZ\POL_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 y="5884864"/>
            <a:ext cx="8727744" cy="52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66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73A80DC0-C4D1-E849-95F1-E29CDD0699CE}" type="slidenum">
              <a:rPr lang="en-US" smtClean="0"/>
              <a:t>‹#›</a:t>
            </a:fld>
            <a:endParaRPr lang="en-US" dirty="0"/>
          </a:p>
        </p:txBody>
      </p:sp>
      <p:sp>
        <p:nvSpPr>
          <p:cNvPr id="5" name="Rectangle 4"/>
          <p:cNvSpPr/>
          <p:nvPr userDrawn="1"/>
        </p:nvSpPr>
        <p:spPr>
          <a:xfrm>
            <a:off x="0" y="3441110"/>
            <a:ext cx="9144000" cy="3430541"/>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itle 1"/>
          <p:cNvSpPr>
            <a:spLocks noGrp="1"/>
          </p:cNvSpPr>
          <p:nvPr>
            <p:ph type="ctrTitle" hasCustomPrompt="1"/>
          </p:nvPr>
        </p:nvSpPr>
        <p:spPr>
          <a:xfrm>
            <a:off x="803230" y="3869215"/>
            <a:ext cx="7772400" cy="521992"/>
          </a:xfrm>
          <a:noFill/>
        </p:spPr>
        <p:txBody>
          <a:bodyPr>
            <a:normAutofit/>
          </a:bodyPr>
          <a:lstStyle>
            <a:lvl1pPr>
              <a:defRPr b="1"/>
            </a:lvl1pPr>
          </a:lstStyle>
          <a:p>
            <a:pPr algn="r"/>
            <a:r>
              <a:rPr lang="en-US" sz="1800" dirty="0" smtClean="0">
                <a:solidFill>
                  <a:schemeClr val="bg1"/>
                </a:solidFill>
                <a:latin typeface="Century Gothic"/>
                <a:cs typeface="Century Gothic"/>
              </a:rPr>
              <a:t>PRESENTATION TITLE</a:t>
            </a:r>
            <a:endParaRPr lang="en-US" sz="1800" dirty="0">
              <a:solidFill>
                <a:schemeClr val="bg1"/>
              </a:solidFill>
              <a:latin typeface="Century Gothic"/>
              <a:cs typeface="Century Gothic"/>
            </a:endParaRPr>
          </a:p>
        </p:txBody>
      </p:sp>
      <p:sp>
        <p:nvSpPr>
          <p:cNvPr id="7" name="Subtitle 2"/>
          <p:cNvSpPr>
            <a:spLocks noGrp="1"/>
          </p:cNvSpPr>
          <p:nvPr>
            <p:ph type="subTitle" idx="1" hasCustomPrompt="1"/>
          </p:nvPr>
        </p:nvSpPr>
        <p:spPr>
          <a:xfrm>
            <a:off x="1489030" y="4530330"/>
            <a:ext cx="7086600" cy="509277"/>
          </a:xfrm>
          <a:noFill/>
        </p:spPr>
        <p:txBody>
          <a:bodyPr anchor="ctr">
            <a:normAutofit/>
          </a:bodyPr>
          <a:lstStyle>
            <a:lvl1pPr marL="0" indent="0">
              <a:buNone/>
              <a:defRPr baseline="0">
                <a:solidFill>
                  <a:schemeClr val="bg1"/>
                </a:solidFill>
              </a:defRPr>
            </a:lvl1pPr>
          </a:lstStyle>
          <a:p>
            <a:pPr algn="r"/>
            <a:r>
              <a:rPr lang="en-US" sz="1350" dirty="0" smtClean="0">
                <a:solidFill>
                  <a:schemeClr val="bg1"/>
                </a:solidFill>
                <a:latin typeface="Century Gothic"/>
                <a:cs typeface="Century Gothic"/>
              </a:rPr>
              <a:t>Directorate / Department Name | Date</a:t>
            </a:r>
            <a:endParaRPr lang="en-US" sz="1350" dirty="0">
              <a:solidFill>
                <a:schemeClr val="bg1"/>
              </a:solidFill>
              <a:latin typeface="Century Gothic"/>
              <a:cs typeface="Century Gothic"/>
            </a:endParaRPr>
          </a:p>
        </p:txBody>
      </p:sp>
      <p:pic>
        <p:nvPicPr>
          <p:cNvPr id="8" name="Picture 7" descr="CCT_Logo_Ex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pic>
        <p:nvPicPr>
          <p:cNvPr id="9" name="Picture 8" descr="PO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00542"/>
            <a:ext cx="8575630" cy="482477"/>
          </a:xfrm>
          <a:prstGeom prst="rect">
            <a:avLst/>
          </a:prstGeom>
        </p:spPr>
      </p:pic>
    </p:spTree>
    <p:extLst>
      <p:ext uri="{BB962C8B-B14F-4D97-AF65-F5344CB8AC3E}">
        <p14:creationId xmlns:p14="http://schemas.microsoft.com/office/powerpoint/2010/main" val="38017539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72649"/>
            <a:ext cx="8229600" cy="4609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4"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90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2" y="28"/>
            <a:ext cx="9144000" cy="6857999"/>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85800" y="2130452"/>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2"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9306" y="6116693"/>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7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72649"/>
            <a:ext cx="8229600" cy="4609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866145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4"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55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049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85800" y="2130452"/>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grpSp>
        <p:nvGrpSpPr>
          <p:cNvPr id="7" name="Group 6"/>
          <p:cNvGrpSpPr/>
          <p:nvPr userDrawn="1"/>
        </p:nvGrpSpPr>
        <p:grpSpPr>
          <a:xfrm>
            <a:off x="568372"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9306" y="6116693"/>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4"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575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6" name="Rectangle 5"/>
          <p:cNvSpPr/>
          <p:nvPr userDrawn="1"/>
        </p:nvSpPr>
        <p:spPr>
          <a:xfrm>
            <a:off x="0" y="24"/>
            <a:ext cx="9144000" cy="6857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85800" y="2130452"/>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grpSp>
        <p:nvGrpSpPr>
          <p:cNvPr id="8" name="Group 7"/>
          <p:cNvGrpSpPr/>
          <p:nvPr userDrawn="1"/>
        </p:nvGrpSpPr>
        <p:grpSpPr>
          <a:xfrm>
            <a:off x="568372" y="3466960"/>
            <a:ext cx="8007259" cy="299546"/>
            <a:chOff x="568371" y="6205793"/>
            <a:chExt cx="8007259" cy="299546"/>
          </a:xfrm>
        </p:grpSpPr>
        <p:cxnSp>
          <p:nvCxnSpPr>
            <p:cNvPr id="9" name="Straight Connector 8"/>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1" name="Picture 10" descr="C:\Users\cavenant\AppData\Local\Microsoft\Windows\Temporary Internet Files\Content.Outlook\NDPO0HNZ\CCT_Logo_White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9306" y="6116693"/>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8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6427"/>
            <a:ext cx="4038600" cy="4432111"/>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6427"/>
            <a:ext cx="4038600" cy="4432111"/>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5" name="Straight Connector 4"/>
          <p:cNvCxnSpPr/>
          <p:nvPr userDrawn="1"/>
        </p:nvCxnSpPr>
        <p:spPr>
          <a:xfrm>
            <a:off x="568384"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81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25930"/>
            <a:ext cx="4040188" cy="642093"/>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65693"/>
            <a:ext cx="4040188" cy="3761903"/>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4" y="1425930"/>
            <a:ext cx="4041775" cy="642093"/>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4" y="2065693"/>
            <a:ext cx="4041775" cy="3761903"/>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568384"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2571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DC4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85800" y="2130452"/>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2"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9306" y="6116693"/>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61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4"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327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p:cNvSpPr/>
          <p:nvPr userDrawn="1"/>
        </p:nvSpPr>
        <p:spPr>
          <a:xfrm>
            <a:off x="-62" y="3427413"/>
            <a:ext cx="9144000" cy="3430612"/>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descr="CCT_Logo_Ex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sp>
        <p:nvSpPr>
          <p:cNvPr id="3" name="TextBox 2"/>
          <p:cNvSpPr txBox="1"/>
          <p:nvPr userDrawn="1"/>
        </p:nvSpPr>
        <p:spPr>
          <a:xfrm>
            <a:off x="1569492" y="4380937"/>
            <a:ext cx="6005015" cy="369332"/>
          </a:xfrm>
          <a:prstGeom prst="rect">
            <a:avLst/>
          </a:prstGeom>
          <a:noFill/>
        </p:spPr>
        <p:txBody>
          <a:bodyPr wrap="square" rtlCol="0">
            <a:spAutoFit/>
          </a:bodyPr>
          <a:lstStyle/>
          <a:p>
            <a:pPr algn="ctr"/>
            <a:r>
              <a:rPr lang="en-ZA" sz="1800" b="1" dirty="0" smtClean="0">
                <a:solidFill>
                  <a:schemeClr val="bg1"/>
                </a:solidFill>
                <a:latin typeface="Century Gothic" panose="020B0502020202020204" pitchFamily="34" charset="0"/>
              </a:rPr>
              <a:t>Thank You</a:t>
            </a:r>
            <a:endParaRPr lang="en-ZA" sz="1800" b="1" dirty="0">
              <a:solidFill>
                <a:schemeClr val="bg1"/>
              </a:solidFill>
              <a:latin typeface="Century Gothic" panose="020B0502020202020204" pitchFamily="34" charset="0"/>
            </a:endParaRPr>
          </a:p>
        </p:txBody>
      </p:sp>
      <p:pic>
        <p:nvPicPr>
          <p:cNvPr id="1026" name="Picture 2" descr="C:\Users\cavenant\AppData\Local\Microsoft\Windows\Temporary Internet Files\Content.Outlook\NDPO0HNZ\POL_0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 y="5884864"/>
            <a:ext cx="8727744" cy="52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512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2" y="26"/>
            <a:ext cx="9144000" cy="6857999"/>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35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2672328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62" y="26"/>
            <a:ext cx="9144000" cy="6857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81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1409233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049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7" name="Group 6"/>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477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914095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6" name="Rectangle 5"/>
          <p:cNvSpPr/>
          <p:nvPr userDrawn="1"/>
        </p:nvSpPr>
        <p:spPr>
          <a:xfrm>
            <a:off x="0" y="24"/>
            <a:ext cx="9144000" cy="6857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8" name="Group 7"/>
          <p:cNvGrpSpPr/>
          <p:nvPr userDrawn="1"/>
        </p:nvGrpSpPr>
        <p:grpSpPr>
          <a:xfrm>
            <a:off x="568371" y="3466960"/>
            <a:ext cx="8007259" cy="299546"/>
            <a:chOff x="568371" y="6205793"/>
            <a:chExt cx="8007259" cy="299546"/>
          </a:xfrm>
        </p:grpSpPr>
        <p:cxnSp>
          <p:nvCxnSpPr>
            <p:cNvPr id="9" name="Straight Connector 8"/>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1"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61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6943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72649"/>
            <a:ext cx="8229600" cy="45958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239" y="5987814"/>
            <a:ext cx="1917627" cy="7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4"/>
            <p:custDataLst>
              <p:tags r:id="rId18"/>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19"/>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dirty="0" smtClean="0"/>
              <a:t>Go to Insert &gt; Header &amp; Footer &gt; Enter presentation name into footer field</a:t>
            </a:r>
            <a:endParaRPr lang="en-GB" dirty="0"/>
          </a:p>
        </p:txBody>
      </p:sp>
    </p:spTree>
    <p:extLst>
      <p:ext uri="{BB962C8B-B14F-4D97-AF65-F5344CB8AC3E}">
        <p14:creationId xmlns:p14="http://schemas.microsoft.com/office/powerpoint/2010/main" val="748943825"/>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 id="2147483656" r:id="rId4"/>
    <p:sldLayoutId id="2147483664" r:id="rId5"/>
    <p:sldLayoutId id="2147483665" r:id="rId6"/>
    <p:sldLayoutId id="2147483657" r:id="rId7"/>
    <p:sldLayoutId id="2147483658" r:id="rId8"/>
    <p:sldLayoutId id="2147483659" r:id="rId9"/>
    <p:sldLayoutId id="2147483652" r:id="rId10"/>
    <p:sldLayoutId id="2147483653" r:id="rId11"/>
    <p:sldLayoutId id="2147483660" r:id="rId12"/>
    <p:sldLayoutId id="2147483663" r:id="rId13"/>
    <p:sldLayoutId id="2147483667" r:id="rId14"/>
    <p:sldLayoutId id="2147483666" r:id="rId15"/>
    <p:sldLayoutId id="2147483662" r:id="rId16"/>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6943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72649"/>
            <a:ext cx="8229600" cy="45958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239" y="5987816"/>
            <a:ext cx="1917627" cy="7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680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dt="0"/>
  <p:txStyles>
    <p:titleStyle>
      <a:lvl1pPr algn="l" defTabSz="342900" rtl="0" eaLnBrk="1" latinLnBrk="0" hangingPunct="1">
        <a:spcBef>
          <a:spcPct val="0"/>
        </a:spcBef>
        <a:buNone/>
        <a:defRPr sz="1800" b="1" kern="1200">
          <a:solidFill>
            <a:schemeClr val="tx1">
              <a:lumMod val="75000"/>
              <a:lumOff val="25000"/>
            </a:schemeClr>
          </a:solidFill>
          <a:latin typeface="Century Gothic" panose="020B0502020202020204" pitchFamily="34" charset="0"/>
          <a:ea typeface="+mj-ea"/>
          <a:cs typeface="+mj-cs"/>
        </a:defRPr>
      </a:lvl1pPr>
    </p:titleStyle>
    <p:bodyStyle>
      <a:lvl1pPr marL="257175" indent="-257175" algn="l" defTabSz="342900" rtl="0" eaLnBrk="1" latinLnBrk="0" hangingPunct="1">
        <a:spcBef>
          <a:spcPct val="20000"/>
        </a:spcBef>
        <a:buFont typeface="Arial"/>
        <a:buChar char="•"/>
        <a:defRPr sz="1200" kern="1200">
          <a:solidFill>
            <a:schemeClr val="tx1"/>
          </a:solidFill>
          <a:latin typeface="Century Gothic" panose="020B0502020202020204" pitchFamily="34" charset="0"/>
          <a:ea typeface="+mn-ea"/>
          <a:cs typeface="+mn-cs"/>
        </a:defRPr>
      </a:lvl1pPr>
      <a:lvl2pPr marL="557213" indent="-214313" algn="l" defTabSz="342900" rtl="0" eaLnBrk="1" latinLnBrk="0" hangingPunct="1">
        <a:spcBef>
          <a:spcPct val="20000"/>
        </a:spcBef>
        <a:buFont typeface="Arial"/>
        <a:buChar char="–"/>
        <a:defRPr sz="1200" kern="1200">
          <a:solidFill>
            <a:schemeClr val="tx1"/>
          </a:solidFill>
          <a:latin typeface="Century Gothic" panose="020B0502020202020204" pitchFamily="34" charset="0"/>
          <a:ea typeface="+mn-ea"/>
          <a:cs typeface="+mn-cs"/>
        </a:defRPr>
      </a:lvl2pPr>
      <a:lvl3pPr marL="857250" indent="-171450" algn="l" defTabSz="342900" rtl="0" eaLnBrk="1" latinLnBrk="0" hangingPunct="1">
        <a:spcBef>
          <a:spcPct val="20000"/>
        </a:spcBef>
        <a:buFont typeface="Arial"/>
        <a:buChar char="•"/>
        <a:defRPr sz="1200" kern="1200">
          <a:solidFill>
            <a:schemeClr val="tx1"/>
          </a:solidFill>
          <a:latin typeface="Century Gothic" panose="020B0502020202020204" pitchFamily="34" charset="0"/>
          <a:ea typeface="+mn-ea"/>
          <a:cs typeface="+mn-cs"/>
        </a:defRPr>
      </a:lvl3pPr>
      <a:lvl4pPr marL="1200150" indent="-171450" algn="l" defTabSz="342900" rtl="0" eaLnBrk="1" latinLnBrk="0" hangingPunct="1">
        <a:spcBef>
          <a:spcPct val="20000"/>
        </a:spcBef>
        <a:buFont typeface="Arial"/>
        <a:buChar char="–"/>
        <a:defRPr sz="1200" kern="1200">
          <a:solidFill>
            <a:schemeClr val="tx1"/>
          </a:solidFill>
          <a:latin typeface="Century Gothic" panose="020B0502020202020204" pitchFamily="34" charset="0"/>
          <a:ea typeface="+mn-ea"/>
          <a:cs typeface="+mn-cs"/>
        </a:defRPr>
      </a:lvl4pPr>
      <a:lvl5pPr marL="1543050" indent="-171450" algn="l" defTabSz="342900" rtl="0" eaLnBrk="1" latinLnBrk="0" hangingPunct="1">
        <a:spcBef>
          <a:spcPct val="20000"/>
        </a:spcBef>
        <a:buFont typeface="Arial"/>
        <a:buChar char="»"/>
        <a:defRPr sz="1200" kern="1200">
          <a:solidFill>
            <a:schemeClr val="tx1"/>
          </a:solidFill>
          <a:latin typeface="Century Gothic" panose="020B05020202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37868" y="854938"/>
            <a:ext cx="1963132" cy="1960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sp>
        <p:nvSpPr>
          <p:cNvPr id="11" name="Title 1"/>
          <p:cNvSpPr txBox="1">
            <a:spLocks/>
          </p:cNvSpPr>
          <p:nvPr/>
        </p:nvSpPr>
        <p:spPr>
          <a:xfrm>
            <a:off x="554894" y="3790461"/>
            <a:ext cx="8495322" cy="1289884"/>
          </a:xfrm>
          <a:prstGeom prst="rect">
            <a:avLst/>
          </a:prstGeom>
          <a:noFill/>
        </p:spPr>
        <p:txBody>
          <a:bodyPr vert="horz" lIns="68580" tIns="34290" rIns="68580" bIns="34290" rtlCol="0" anchor="ctr">
            <a:normAutofit fontScale="32500" lnSpcReduction="20000"/>
          </a:bodyPr>
          <a:lst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algn="ctr">
              <a:defRPr/>
            </a:pPr>
            <a:r>
              <a:rPr lang="en-US" sz="8600" dirty="0" smtClean="0">
                <a:solidFill>
                  <a:prstClr val="white"/>
                </a:solidFill>
                <a:latin typeface="Arial" panose="020B0604020202020204" pitchFamily="34" charset="0"/>
                <a:cs typeface="Arial" panose="020B0604020202020204" pitchFamily="34" charset="0"/>
              </a:rPr>
              <a:t>RECOGNITION OF PRIOR LEARNING</a:t>
            </a:r>
          </a:p>
          <a:p>
            <a:pPr algn="ctr">
              <a:defRPr/>
            </a:pPr>
            <a:endParaRPr lang="en-US" sz="6700" dirty="0" smtClean="0">
              <a:solidFill>
                <a:prstClr val="white"/>
              </a:solidFill>
              <a:latin typeface="Arial" panose="020B0604020202020204" pitchFamily="34" charset="0"/>
              <a:cs typeface="Arial" panose="020B0604020202020204" pitchFamily="34" charset="0"/>
            </a:endParaRPr>
          </a:p>
          <a:p>
            <a:pPr algn="ctr">
              <a:defRPr/>
            </a:pPr>
            <a:r>
              <a:rPr lang="en-ZA" sz="5500" dirty="0">
                <a:solidFill>
                  <a:prstClr val="black"/>
                </a:solidFill>
                <a:ea typeface="+mn-ea"/>
                <a:cs typeface="+mn-cs"/>
              </a:rPr>
              <a:t>FETC: Road Traffic Law Enforcement , NQF Level 4</a:t>
            </a:r>
            <a:endParaRPr lang="en-US" sz="4800" dirty="0">
              <a:solidFill>
                <a:prstClr val="white"/>
              </a:solidFill>
              <a:effectLst>
                <a:outerShdw blurRad="38100" dist="38100" dir="2700000" algn="tl">
                  <a:srgbClr val="000000">
                    <a:alpha val="43137"/>
                  </a:srgbClr>
                </a:outerShdw>
              </a:effectLst>
              <a:latin typeface="Century Gothic"/>
              <a:cs typeface="Century Gothic"/>
            </a:endParaRPr>
          </a:p>
          <a:p>
            <a:pPr algn="ctr">
              <a:defRPr/>
            </a:pPr>
            <a:endParaRPr lang="en-ZA" sz="4300" dirty="0" smtClean="0">
              <a:solidFill>
                <a:schemeClr val="bg1"/>
              </a:solidFill>
              <a:latin typeface="Arial" panose="020B0604020202020204" pitchFamily="34" charset="0"/>
              <a:cs typeface="Arial" panose="020B0604020202020204" pitchFamily="34" charset="0"/>
            </a:endParaRPr>
          </a:p>
          <a:p>
            <a:pPr algn="ctr">
              <a:defRPr/>
            </a:pPr>
            <a:r>
              <a:rPr lang="en-ZA" sz="4300" dirty="0" smtClean="0">
                <a:solidFill>
                  <a:schemeClr val="bg1"/>
                </a:solidFill>
                <a:latin typeface="Arial" panose="020B0604020202020204" pitchFamily="34" charset="0"/>
                <a:cs typeface="Arial" panose="020B0604020202020204" pitchFamily="34" charset="0"/>
              </a:rPr>
              <a:t>SAFETY </a:t>
            </a:r>
            <a:r>
              <a:rPr lang="en-ZA" sz="4300" dirty="0">
                <a:solidFill>
                  <a:schemeClr val="bg1"/>
                </a:solidFill>
                <a:latin typeface="Arial" panose="020B0604020202020204" pitchFamily="34" charset="0"/>
                <a:cs typeface="Arial" panose="020B0604020202020204" pitchFamily="34" charset="0"/>
              </a:rPr>
              <a:t>AND SECURITY / METRO POLICE TRAINING ACADEMY               </a:t>
            </a:r>
            <a:r>
              <a:rPr lang="en-ZA" sz="2100" dirty="0">
                <a:solidFill>
                  <a:schemeClr val="bg1"/>
                </a:solidFill>
                <a:latin typeface="Arial" panose="020B0604020202020204" pitchFamily="34" charset="0"/>
                <a:cs typeface="Arial" panose="020B0604020202020204" pitchFamily="34" charset="0"/>
              </a:rPr>
              <a:t>                 </a:t>
            </a:r>
          </a:p>
        </p:txBody>
      </p:sp>
      <p:pic>
        <p:nvPicPr>
          <p:cNvPr id="14" name="Picture 13" descr="C:\Users\adavids1\AppData\Local\Microsoft\Windows\Temporary Internet Files\Content.Outlook\99VHEIPL\Chest Bad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131" y="1033254"/>
            <a:ext cx="1067378" cy="1200150"/>
          </a:xfrm>
          <a:prstGeom prst="rect">
            <a:avLst/>
          </a:prstGeom>
          <a:solidFill>
            <a:schemeClr val="accent1"/>
          </a:solidFill>
          <a:ln>
            <a:solidFill>
              <a:schemeClr val="accent1">
                <a:lumMod val="20000"/>
                <a:lumOff val="80000"/>
              </a:schemeClr>
            </a:solidFill>
          </a:ln>
        </p:spPr>
      </p:pic>
    </p:spTree>
    <p:extLst>
      <p:ext uri="{BB962C8B-B14F-4D97-AF65-F5344CB8AC3E}">
        <p14:creationId xmlns:p14="http://schemas.microsoft.com/office/powerpoint/2010/main" val="19545396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dirty="0" smtClean="0">
                <a:solidFill>
                  <a:schemeClr val="accent5">
                    <a:lumMod val="50000"/>
                  </a:schemeClr>
                </a:solidFill>
              </a:rPr>
              <a:t>TABLE OF THE CATEGORIES</a:t>
            </a:r>
            <a:endParaRPr lang="en-ZA" sz="2400"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593392"/>
              </p:ext>
            </p:extLst>
          </p:nvPr>
        </p:nvGraphicFramePr>
        <p:xfrm>
          <a:off x="1150882" y="1363717"/>
          <a:ext cx="6944711" cy="2173472"/>
        </p:xfrm>
        <a:graphic>
          <a:graphicData uri="http://schemas.openxmlformats.org/drawingml/2006/table">
            <a:tbl>
              <a:tblPr firstRow="1" firstCol="1" bandRow="1"/>
              <a:tblGrid>
                <a:gridCol w="2925483">
                  <a:extLst>
                    <a:ext uri="{9D8B030D-6E8A-4147-A177-3AD203B41FA5}">
                      <a16:colId xmlns:a16="http://schemas.microsoft.com/office/drawing/2014/main" xmlns="" val="4065639942"/>
                    </a:ext>
                  </a:extLst>
                </a:gridCol>
                <a:gridCol w="1541039">
                  <a:extLst>
                    <a:ext uri="{9D8B030D-6E8A-4147-A177-3AD203B41FA5}">
                      <a16:colId xmlns:a16="http://schemas.microsoft.com/office/drawing/2014/main" xmlns="" val="3182368423"/>
                    </a:ext>
                  </a:extLst>
                </a:gridCol>
                <a:gridCol w="1488841">
                  <a:extLst>
                    <a:ext uri="{9D8B030D-6E8A-4147-A177-3AD203B41FA5}">
                      <a16:colId xmlns:a16="http://schemas.microsoft.com/office/drawing/2014/main" xmlns="" val="1494675187"/>
                    </a:ext>
                  </a:extLst>
                </a:gridCol>
                <a:gridCol w="989348">
                  <a:extLst>
                    <a:ext uri="{9D8B030D-6E8A-4147-A177-3AD203B41FA5}">
                      <a16:colId xmlns:a16="http://schemas.microsoft.com/office/drawing/2014/main" xmlns="" val="836855472"/>
                    </a:ext>
                  </a:extLst>
                </a:gridCol>
              </a:tblGrid>
              <a:tr h="409904">
                <a:tc>
                  <a:txBody>
                    <a:bodyPr/>
                    <a:lstStyle/>
                    <a:p>
                      <a:pPr algn="ctr">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CATEGORY</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RPL WORKSHOP ATTENDEES</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APPLICATIONS</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ELIGIBLE</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555971749"/>
                  </a:ext>
                </a:extLst>
              </a:tr>
              <a:tr h="333144">
                <a:tc>
                  <a:txBody>
                    <a:bodyPr/>
                    <a:lstStyle/>
                    <a:p>
                      <a:pPr algn="just">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Traffic Wardens</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26</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32</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26</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7885668"/>
                  </a:ext>
                </a:extLst>
              </a:tr>
              <a:tr h="455999">
                <a:tc>
                  <a:txBody>
                    <a:bodyPr/>
                    <a:lstStyle/>
                    <a:p>
                      <a:pPr algn="l">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Facilitators at Training Centres (With a minimum of 3 years’ experience in </a:t>
                      </a: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ZA" sz="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Law Enforcement Environment </a:t>
                      </a: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10 </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5571042"/>
                  </a:ext>
                </a:extLst>
              </a:tr>
              <a:tr h="504655">
                <a:tc>
                  <a:txBody>
                    <a:bodyPr/>
                    <a:lstStyle/>
                    <a:p>
                      <a:pPr algn="just">
                        <a:spcAft>
                          <a:spcPts val="0"/>
                        </a:spcAft>
                        <a:tabLst>
                          <a:tab pos="1171575"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Law Enforcement </a:t>
                      </a: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Officers</a:t>
                      </a:r>
                    </a:p>
                    <a:p>
                      <a:pPr algn="just">
                        <a:spcAft>
                          <a:spcPts val="0"/>
                        </a:spcAft>
                        <a:tabLst>
                          <a:tab pos="1171575" algn="l"/>
                        </a:tabLst>
                      </a:pP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1171575" algn="l"/>
                        </a:tabLst>
                      </a:pP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1180</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smtClean="0">
                          <a:effectLst/>
                          <a:latin typeface="Century Gothic" panose="020B0502020202020204" pitchFamily="34" charset="0"/>
                          <a:ea typeface="Times New Roman" panose="02020603050405020304" pitchFamily="18" charset="0"/>
                          <a:cs typeface="Times New Roman" panose="02020603050405020304" pitchFamily="18" charset="0"/>
                        </a:rPr>
                        <a:t>1350</a:t>
                      </a:r>
                      <a:endParaRPr lang="en-ZA"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1147</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2504044"/>
                  </a:ext>
                </a:extLst>
              </a:tr>
              <a:tr h="333144">
                <a:tc>
                  <a:txBody>
                    <a:bodyPr/>
                    <a:lstStyle/>
                    <a:p>
                      <a:pPr algn="just">
                        <a:spcAft>
                          <a:spcPts val="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Totals</a:t>
                      </a: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b="1" dirty="0" smtClean="0">
                          <a:effectLst/>
                          <a:latin typeface="Arial" panose="020B0604020202020204" pitchFamily="34" charset="0"/>
                          <a:ea typeface="Times New Roman" panose="02020603050405020304" pitchFamily="18" charset="0"/>
                          <a:cs typeface="Times New Roman" panose="02020603050405020304" pitchFamily="18" charset="0"/>
                        </a:rPr>
                        <a:t>1216</a:t>
                      </a: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b="1" dirty="0" smtClean="0">
                          <a:effectLst/>
                          <a:latin typeface="Arial" panose="020B0604020202020204" pitchFamily="34" charset="0"/>
                          <a:ea typeface="Times New Roman" panose="02020603050405020304" pitchFamily="18" charset="0"/>
                          <a:cs typeface="Times New Roman" panose="02020603050405020304" pitchFamily="18" charset="0"/>
                        </a:rPr>
                        <a:t>1392</a:t>
                      </a: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b="1" dirty="0" smtClean="0">
                          <a:effectLst/>
                          <a:latin typeface="Arial" panose="020B0604020202020204" pitchFamily="34" charset="0"/>
                          <a:ea typeface="Times New Roman" panose="02020603050405020304" pitchFamily="18" charset="0"/>
                          <a:cs typeface="Times New Roman" panose="02020603050405020304" pitchFamily="18" charset="0"/>
                        </a:rPr>
                        <a:t>1183</a:t>
                      </a:r>
                      <a:endParaRPr lang="en-ZA"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176029079"/>
                  </a:ext>
                </a:extLst>
              </a:tr>
            </a:tbl>
          </a:graphicData>
        </a:graphic>
      </p:graphicFrame>
      <p:pic>
        <p:nvPicPr>
          <p:cNvPr id="9" name="Picture 8"/>
          <p:cNvPicPr>
            <a:picLocks noChangeAspect="1"/>
          </p:cNvPicPr>
          <p:nvPr/>
        </p:nvPicPr>
        <p:blipFill>
          <a:blip r:embed="rId2"/>
          <a:stretch>
            <a:fillRect/>
          </a:stretch>
        </p:blipFill>
        <p:spPr>
          <a:xfrm>
            <a:off x="6343979" y="3862551"/>
            <a:ext cx="1847850" cy="1686581"/>
          </a:xfrm>
          <a:prstGeom prst="rect">
            <a:avLst/>
          </a:prstGeom>
        </p:spPr>
      </p:pic>
      <p:pic>
        <p:nvPicPr>
          <p:cNvPr id="10" name="Picture 9"/>
          <p:cNvPicPr>
            <a:picLocks noChangeAspect="1"/>
          </p:cNvPicPr>
          <p:nvPr/>
        </p:nvPicPr>
        <p:blipFill>
          <a:blip r:embed="rId3"/>
          <a:stretch>
            <a:fillRect/>
          </a:stretch>
        </p:blipFill>
        <p:spPr>
          <a:xfrm>
            <a:off x="1150882" y="3834303"/>
            <a:ext cx="2104697" cy="1743075"/>
          </a:xfrm>
          <a:prstGeom prst="rect">
            <a:avLst/>
          </a:prstGeom>
        </p:spPr>
      </p:pic>
      <p:pic>
        <p:nvPicPr>
          <p:cNvPr id="11" name="Picture 10"/>
          <p:cNvPicPr>
            <a:picLocks noChangeAspect="1"/>
          </p:cNvPicPr>
          <p:nvPr/>
        </p:nvPicPr>
        <p:blipFill>
          <a:blip r:embed="rId4"/>
          <a:stretch>
            <a:fillRect/>
          </a:stretch>
        </p:blipFill>
        <p:spPr>
          <a:xfrm>
            <a:off x="3957145" y="3943839"/>
            <a:ext cx="1584433" cy="1715981"/>
          </a:xfrm>
          <a:prstGeom prst="rect">
            <a:avLst/>
          </a:prstGeom>
        </p:spPr>
      </p:pic>
    </p:spTree>
    <p:extLst>
      <p:ext uri="{BB962C8B-B14F-4D97-AF65-F5344CB8AC3E}">
        <p14:creationId xmlns:p14="http://schemas.microsoft.com/office/powerpoint/2010/main" val="95185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a:solidFill>
                  <a:schemeClr val="accent5">
                    <a:lumMod val="50000"/>
                  </a:schemeClr>
                </a:solidFill>
                <a:latin typeface="Arial" panose="020B0604020202020204" pitchFamily="34" charset="0"/>
                <a:ea typeface="Times New Roman" panose="02020603050405020304" pitchFamily="18" charset="0"/>
              </a:rPr>
              <a:t>RPL ADVISING</a:t>
            </a:r>
            <a:endParaRPr lang="en-ZA" sz="2800" dirty="0">
              <a:solidFill>
                <a:schemeClr val="accent5">
                  <a:lumMod val="50000"/>
                </a:schemeClr>
              </a:solidFill>
            </a:endParaRPr>
          </a:p>
        </p:txBody>
      </p:sp>
      <p:sp>
        <p:nvSpPr>
          <p:cNvPr id="3" name="Content Placeholder 2"/>
          <p:cNvSpPr>
            <a:spLocks noGrp="1"/>
          </p:cNvSpPr>
          <p:nvPr>
            <p:ph idx="1"/>
          </p:nvPr>
        </p:nvSpPr>
        <p:spPr/>
        <p:txBody>
          <a:bodyPr>
            <a:normAutofit/>
          </a:bodyPr>
          <a:lstStyle/>
          <a:p>
            <a:pPr marL="0" indent="0">
              <a:lnSpc>
                <a:spcPct val="150000"/>
              </a:lnSpc>
              <a:spcAft>
                <a:spcPts val="0"/>
              </a:spcAft>
              <a:buNone/>
              <a:tabLst>
                <a:tab pos="1171575" algn="l"/>
              </a:tabLst>
            </a:pPr>
            <a:r>
              <a:rPr lang="en-ZA" sz="1600" dirty="0">
                <a:solidFill>
                  <a:srgbClr val="000000"/>
                </a:solidFill>
                <a:ea typeface="Times New Roman" panose="02020603050405020304" pitchFamily="18" charset="0"/>
                <a:cs typeface="Times New Roman" panose="02020603050405020304" pitchFamily="18" charset="0"/>
              </a:rPr>
              <a:t>The RPL advising is a support service that is available to the candidates throughout the RPL process. The RPL advisors provide individual counselling to the candidates on various aspects of the RPL process, such as:</a:t>
            </a:r>
            <a:endParaRPr lang="en-ZA" sz="1600" dirty="0">
              <a:ea typeface="Times New Roman" panose="02020603050405020304" pitchFamily="18" charset="0"/>
              <a:cs typeface="Times New Roman" panose="02020603050405020304" pitchFamily="18" charset="0"/>
            </a:endParaRPr>
          </a:p>
          <a:p>
            <a:pPr marL="0" indent="0">
              <a:spcAft>
                <a:spcPts val="0"/>
              </a:spcAft>
              <a:buNone/>
              <a:tabLst>
                <a:tab pos="1171575" algn="l"/>
              </a:tabLst>
            </a:pPr>
            <a:endParaRPr lang="en-ZA" sz="1600" dirty="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1171575" algn="l"/>
              </a:tabLst>
            </a:pPr>
            <a:r>
              <a:rPr lang="en-ZA" sz="1600" dirty="0">
                <a:solidFill>
                  <a:srgbClr val="000000"/>
                </a:solidFill>
                <a:ea typeface="Times New Roman" panose="02020603050405020304" pitchFamily="18" charset="0"/>
                <a:cs typeface="Times New Roman" panose="02020603050405020304" pitchFamily="18" charset="0"/>
              </a:rPr>
              <a:t>Clarifying the RPL requirements and expectations</a:t>
            </a:r>
            <a:endParaRPr lang="en-ZA" sz="1600" dirty="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1171575" algn="l"/>
              </a:tabLst>
            </a:pPr>
            <a:r>
              <a:rPr lang="en-ZA" sz="1600" dirty="0">
                <a:solidFill>
                  <a:srgbClr val="000000"/>
                </a:solidFill>
                <a:ea typeface="Times New Roman" panose="02020603050405020304" pitchFamily="18" charset="0"/>
                <a:cs typeface="Times New Roman" panose="02020603050405020304" pitchFamily="18" charset="0"/>
              </a:rPr>
              <a:t>Identifying and selecting appropriate evidence for the portfolio</a:t>
            </a:r>
            <a:endParaRPr lang="en-ZA" sz="1600" dirty="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1171575" algn="l"/>
              </a:tabLst>
            </a:pPr>
            <a:r>
              <a:rPr lang="en-ZA" sz="1600" dirty="0">
                <a:solidFill>
                  <a:srgbClr val="000000"/>
                </a:solidFill>
                <a:ea typeface="Times New Roman" panose="02020603050405020304" pitchFamily="18" charset="0"/>
                <a:cs typeface="Times New Roman" panose="02020603050405020304" pitchFamily="18" charset="0"/>
              </a:rPr>
              <a:t>Organising and presenting the portfolio</a:t>
            </a:r>
            <a:endParaRPr lang="en-ZA" sz="1600" dirty="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1171575" algn="l"/>
              </a:tabLst>
            </a:pPr>
            <a:r>
              <a:rPr lang="en-ZA" sz="1600" dirty="0">
                <a:solidFill>
                  <a:srgbClr val="000000"/>
                </a:solidFill>
                <a:ea typeface="Times New Roman" panose="02020603050405020304" pitchFamily="18" charset="0"/>
                <a:cs typeface="Times New Roman" panose="02020603050405020304" pitchFamily="18" charset="0"/>
              </a:rPr>
              <a:t>Dealing with feedback </a:t>
            </a:r>
            <a:endParaRPr lang="en-ZA" sz="1600" dirty="0">
              <a:ea typeface="Times New Roman" panose="02020603050405020304" pitchFamily="18" charset="0"/>
              <a:cs typeface="Times New Roman" panose="02020603050405020304" pitchFamily="18" charset="0"/>
            </a:endParaRPr>
          </a:p>
          <a:p>
            <a:pPr marL="0" indent="0">
              <a:spcAft>
                <a:spcPts val="0"/>
              </a:spcAft>
              <a:buNone/>
              <a:tabLst>
                <a:tab pos="1171575" algn="l"/>
              </a:tabLst>
            </a:pPr>
            <a:endParaRPr lang="en-ZA" sz="1600" dirty="0">
              <a:ea typeface="Times New Roman" panose="02020603050405020304" pitchFamily="18" charset="0"/>
              <a:cs typeface="Times New Roman" panose="02020603050405020304" pitchFamily="18" charset="0"/>
            </a:endParaRPr>
          </a:p>
          <a:p>
            <a:pPr marL="0" indent="0">
              <a:lnSpc>
                <a:spcPct val="150000"/>
              </a:lnSpc>
              <a:spcAft>
                <a:spcPts val="0"/>
              </a:spcAft>
              <a:buNone/>
              <a:tabLst>
                <a:tab pos="1171575" algn="l"/>
              </a:tabLst>
            </a:pPr>
            <a:r>
              <a:rPr lang="en-ZA" sz="1600" dirty="0">
                <a:solidFill>
                  <a:srgbClr val="000000"/>
                </a:solidFill>
                <a:ea typeface="Times New Roman" panose="02020603050405020304" pitchFamily="18" charset="0"/>
                <a:cs typeface="Times New Roman" panose="02020603050405020304" pitchFamily="18" charset="0"/>
              </a:rPr>
              <a:t>The RPL advisors can be contacted by email, Skype or in person at the RPL office at the Metropolitan Training Centre.</a:t>
            </a:r>
            <a:endParaRPr lang="en-ZA" sz="1600" dirty="0">
              <a:ea typeface="Times New Roman" panose="02020603050405020304" pitchFamily="18" charset="0"/>
              <a:cs typeface="Times New Roman" panose="02020603050405020304" pitchFamily="18" charset="0"/>
            </a:endParaRPr>
          </a:p>
          <a:p>
            <a:endParaRPr lang="en-ZA" sz="1600" dirty="0"/>
          </a:p>
        </p:txBody>
      </p:sp>
      <p:pic>
        <p:nvPicPr>
          <p:cNvPr id="5" name="Picture 4"/>
          <p:cNvPicPr>
            <a:picLocks noChangeAspect="1"/>
          </p:cNvPicPr>
          <p:nvPr/>
        </p:nvPicPr>
        <p:blipFill>
          <a:blip r:embed="rId2"/>
          <a:stretch>
            <a:fillRect/>
          </a:stretch>
        </p:blipFill>
        <p:spPr>
          <a:xfrm>
            <a:off x="7181193" y="2593675"/>
            <a:ext cx="1505607" cy="1749480"/>
          </a:xfrm>
          <a:prstGeom prst="rect">
            <a:avLst/>
          </a:prstGeom>
        </p:spPr>
      </p:pic>
    </p:spTree>
    <p:extLst>
      <p:ext uri="{BB962C8B-B14F-4D97-AF65-F5344CB8AC3E}">
        <p14:creationId xmlns:p14="http://schemas.microsoft.com/office/powerpoint/2010/main" val="164773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smtClean="0">
                <a:solidFill>
                  <a:srgbClr val="4BACC6">
                    <a:lumMod val="50000"/>
                  </a:srgbClr>
                </a:solidFill>
              </a:rPr>
              <a:t>RPL PHASE 1: CANDIDATES</a:t>
            </a:r>
            <a:endParaRPr lang="en-ZA" dirty="0"/>
          </a:p>
        </p:txBody>
      </p:sp>
      <p:pic>
        <p:nvPicPr>
          <p:cNvPr id="4" name="Content Placeholder 3"/>
          <p:cNvPicPr>
            <a:picLocks noGrp="1" noChangeAspect="1"/>
          </p:cNvPicPr>
          <p:nvPr>
            <p:ph idx="1"/>
          </p:nvPr>
        </p:nvPicPr>
        <p:blipFill>
          <a:blip r:embed="rId2"/>
          <a:stretch>
            <a:fillRect/>
          </a:stretch>
        </p:blipFill>
        <p:spPr>
          <a:xfrm>
            <a:off x="457200" y="1340069"/>
            <a:ext cx="8229600" cy="3532875"/>
          </a:xfrm>
          <a:prstGeom prst="rect">
            <a:avLst/>
          </a:prstGeom>
        </p:spPr>
      </p:pic>
    </p:spTree>
    <p:extLst>
      <p:ext uri="{BB962C8B-B14F-4D97-AF65-F5344CB8AC3E}">
        <p14:creationId xmlns:p14="http://schemas.microsoft.com/office/powerpoint/2010/main" val="276991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smtClean="0">
                <a:solidFill>
                  <a:schemeClr val="accent5">
                    <a:lumMod val="50000"/>
                  </a:schemeClr>
                </a:solidFill>
              </a:rPr>
              <a:t>STATUS OF RPL PHASE 1</a:t>
            </a:r>
            <a:endParaRPr lang="en-ZA" sz="2800" dirty="0">
              <a:solidFill>
                <a:schemeClr val="accent5">
                  <a:lumMod val="50000"/>
                </a:schemeClr>
              </a:solidFill>
            </a:endParaRPr>
          </a:p>
        </p:txBody>
      </p:sp>
      <p:sp>
        <p:nvSpPr>
          <p:cNvPr id="3" name="Content Placeholder 2"/>
          <p:cNvSpPr>
            <a:spLocks noGrp="1"/>
          </p:cNvSpPr>
          <p:nvPr>
            <p:ph idx="1"/>
          </p:nvPr>
        </p:nvSpPr>
        <p:spPr/>
        <p:txBody>
          <a:bodyPr>
            <a:normAutofit/>
          </a:bodyPr>
          <a:lstStyle/>
          <a:p>
            <a:r>
              <a:rPr lang="en-ZA" sz="2800" dirty="0"/>
              <a:t>The RPL Phase 1 group </a:t>
            </a:r>
            <a:r>
              <a:rPr lang="en-ZA" sz="2800" dirty="0" smtClean="0"/>
              <a:t>has completed the theoretical phase, and </a:t>
            </a:r>
            <a:r>
              <a:rPr lang="en-ZA" sz="2800" dirty="0"/>
              <a:t>will thereafter commence with the practical phase, which is control traffic</a:t>
            </a:r>
            <a:r>
              <a:rPr lang="en-ZA" sz="2800" dirty="0" smtClean="0"/>
              <a:t>.</a:t>
            </a:r>
          </a:p>
          <a:p>
            <a:pPr marL="0" indent="0">
              <a:buNone/>
            </a:pPr>
            <a:endParaRPr lang="en-ZA" sz="2800" dirty="0" smtClean="0"/>
          </a:p>
          <a:p>
            <a:endParaRPr lang="en-ZA" sz="3200" dirty="0"/>
          </a:p>
          <a:p>
            <a:endParaRPr lang="en-ZA" sz="2400" dirty="0" smtClean="0"/>
          </a:p>
          <a:p>
            <a:endParaRPr lang="en-ZA" sz="2400" dirty="0"/>
          </a:p>
          <a:p>
            <a:endParaRPr lang="en-ZA" sz="2400" dirty="0"/>
          </a:p>
        </p:txBody>
      </p:sp>
      <p:pic>
        <p:nvPicPr>
          <p:cNvPr id="4" name="Picture 3"/>
          <p:cNvPicPr>
            <a:picLocks noChangeAspect="1"/>
          </p:cNvPicPr>
          <p:nvPr/>
        </p:nvPicPr>
        <p:blipFill>
          <a:blip r:embed="rId2"/>
          <a:stretch>
            <a:fillRect/>
          </a:stretch>
        </p:blipFill>
        <p:spPr>
          <a:xfrm>
            <a:off x="2008789" y="3285755"/>
            <a:ext cx="5126421" cy="2302422"/>
          </a:xfrm>
          <a:prstGeom prst="rect">
            <a:avLst/>
          </a:prstGeom>
        </p:spPr>
      </p:pic>
    </p:spTree>
    <p:extLst>
      <p:ext uri="{BB962C8B-B14F-4D97-AF65-F5344CB8AC3E}">
        <p14:creationId xmlns:p14="http://schemas.microsoft.com/office/powerpoint/2010/main" val="158552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dirty="0" smtClean="0">
                <a:solidFill>
                  <a:schemeClr val="accent5">
                    <a:lumMod val="50000"/>
                  </a:schemeClr>
                </a:solidFill>
              </a:rPr>
              <a:t>FINAL INTEGRATED SUMMATIVE ASSESSMENT</a:t>
            </a:r>
            <a:endParaRPr lang="en-ZA" sz="2400" dirty="0">
              <a:solidFill>
                <a:schemeClr val="accent5">
                  <a:lumMod val="50000"/>
                </a:schemeClr>
              </a:solidFill>
            </a:endParaRPr>
          </a:p>
        </p:txBody>
      </p:sp>
      <p:sp>
        <p:nvSpPr>
          <p:cNvPr id="3" name="Content Placeholder 2"/>
          <p:cNvSpPr>
            <a:spLocks noGrp="1"/>
          </p:cNvSpPr>
          <p:nvPr>
            <p:ph idx="1"/>
          </p:nvPr>
        </p:nvSpPr>
        <p:spPr/>
        <p:txBody>
          <a:bodyPr/>
          <a:lstStyle/>
          <a:p>
            <a:r>
              <a:rPr lang="en-ZA" sz="2000" b="1" dirty="0"/>
              <a:t>The FISA for the RPL Phase 1 group will be written on the</a:t>
            </a:r>
            <a:r>
              <a:rPr lang="en-ZA" sz="2000" b="1" dirty="0" smtClean="0"/>
              <a:t>:</a:t>
            </a:r>
          </a:p>
          <a:p>
            <a:endParaRPr lang="en-ZA" sz="2000" dirty="0"/>
          </a:p>
          <a:p>
            <a:endParaRPr lang="en-ZA" dirty="0"/>
          </a:p>
        </p:txBody>
      </p:sp>
      <p:pic>
        <p:nvPicPr>
          <p:cNvPr id="5" name="Picture 4"/>
          <p:cNvPicPr>
            <a:picLocks noChangeAspect="1"/>
          </p:cNvPicPr>
          <p:nvPr/>
        </p:nvPicPr>
        <p:blipFill>
          <a:blip r:embed="rId2"/>
          <a:stretch>
            <a:fillRect/>
          </a:stretch>
        </p:blipFill>
        <p:spPr>
          <a:xfrm>
            <a:off x="746410" y="2349062"/>
            <a:ext cx="7498956" cy="2822028"/>
          </a:xfrm>
          <a:prstGeom prst="rect">
            <a:avLst/>
          </a:prstGeom>
        </p:spPr>
      </p:pic>
    </p:spTree>
    <p:extLst>
      <p:ext uri="{BB962C8B-B14F-4D97-AF65-F5344CB8AC3E}">
        <p14:creationId xmlns:p14="http://schemas.microsoft.com/office/powerpoint/2010/main" val="402806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dirty="0" smtClean="0">
                <a:solidFill>
                  <a:schemeClr val="accent5">
                    <a:lumMod val="50000"/>
                  </a:schemeClr>
                </a:solidFill>
              </a:rPr>
              <a:t>RPL PHASE 2</a:t>
            </a:r>
            <a:endParaRPr lang="en-ZA" sz="3200" dirty="0">
              <a:solidFill>
                <a:schemeClr val="accent5">
                  <a:lumMod val="50000"/>
                </a:schemeClr>
              </a:solidFill>
            </a:endParaRPr>
          </a:p>
        </p:txBody>
      </p:sp>
      <p:sp>
        <p:nvSpPr>
          <p:cNvPr id="8" name="Content Placeholder 7"/>
          <p:cNvSpPr>
            <a:spLocks noGrp="1"/>
          </p:cNvSpPr>
          <p:nvPr>
            <p:ph idx="1"/>
          </p:nvPr>
        </p:nvSpPr>
        <p:spPr>
          <a:xfrm>
            <a:off x="474027" y="1272649"/>
            <a:ext cx="8229600" cy="4609536"/>
          </a:xfrm>
        </p:spPr>
        <p:txBody>
          <a:bodyPr>
            <a:normAutofit/>
          </a:bodyPr>
          <a:lstStyle/>
          <a:p>
            <a:pPr marL="0" indent="0">
              <a:buNone/>
            </a:pPr>
            <a:r>
              <a:rPr lang="en-ZA" sz="1400" b="1" dirty="0" smtClean="0"/>
              <a:t>CATEGORIES</a:t>
            </a:r>
          </a:p>
          <a:p>
            <a:endParaRPr lang="en-ZA" sz="1800" b="1" dirty="0"/>
          </a:p>
          <a:p>
            <a:endParaRPr lang="en-ZA" sz="1800" b="1" dirty="0" smtClean="0"/>
          </a:p>
          <a:p>
            <a:endParaRPr lang="en-ZA" sz="1800" b="1" dirty="0"/>
          </a:p>
          <a:p>
            <a:endParaRPr lang="en-ZA" sz="1800" b="1" dirty="0" smtClean="0"/>
          </a:p>
          <a:p>
            <a:endParaRPr lang="en-ZA" sz="1800" b="1" dirty="0"/>
          </a:p>
          <a:p>
            <a:endParaRPr lang="en-ZA" sz="1800" b="1" dirty="0" smtClean="0"/>
          </a:p>
          <a:p>
            <a:endParaRPr lang="en-ZA" sz="1400" b="1" dirty="0" smtClean="0"/>
          </a:p>
          <a:p>
            <a:pPr marL="0" indent="0">
              <a:buNone/>
            </a:pPr>
            <a:r>
              <a:rPr lang="en-ZA" sz="1400" b="1" dirty="0" smtClean="0"/>
              <a:t>TRAINING VENUES AND COMMANDERS</a:t>
            </a:r>
          </a:p>
          <a:p>
            <a:endParaRPr lang="en-ZA" sz="1400" b="1"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628807" y="1931497"/>
            <a:ext cx="5602605" cy="1645920"/>
          </a:xfrm>
          <a:prstGeom prst="rect">
            <a:avLst/>
          </a:prstGeom>
          <a:noFill/>
        </p:spPr>
      </p:pic>
      <p:graphicFrame>
        <p:nvGraphicFramePr>
          <p:cNvPr id="10" name="Table 9"/>
          <p:cNvGraphicFramePr>
            <a:graphicFrameLocks noGrp="1"/>
          </p:cNvGraphicFramePr>
          <p:nvPr>
            <p:extLst>
              <p:ext uri="{D42A27DB-BD31-4B8C-83A1-F6EECF244321}">
                <p14:modId xmlns:p14="http://schemas.microsoft.com/office/powerpoint/2010/main" val="4183074826"/>
              </p:ext>
            </p:extLst>
          </p:nvPr>
        </p:nvGraphicFramePr>
        <p:xfrm>
          <a:off x="890752" y="4198794"/>
          <a:ext cx="7977351" cy="1239520"/>
        </p:xfrm>
        <a:graphic>
          <a:graphicData uri="http://schemas.openxmlformats.org/drawingml/2006/table">
            <a:tbl>
              <a:tblPr firstRow="1" firstCol="1" bandRow="1">
                <a:tableStyleId>{5C22544A-7EE6-4342-B048-85BDC9FD1C3A}</a:tableStyleId>
              </a:tblPr>
              <a:tblGrid>
                <a:gridCol w="1121737">
                  <a:extLst>
                    <a:ext uri="{9D8B030D-6E8A-4147-A177-3AD203B41FA5}">
                      <a16:colId xmlns:a16="http://schemas.microsoft.com/office/drawing/2014/main" xmlns="" val="818559669"/>
                    </a:ext>
                  </a:extLst>
                </a:gridCol>
                <a:gridCol w="1294990">
                  <a:extLst>
                    <a:ext uri="{9D8B030D-6E8A-4147-A177-3AD203B41FA5}">
                      <a16:colId xmlns:a16="http://schemas.microsoft.com/office/drawing/2014/main" xmlns="" val="2716573193"/>
                    </a:ext>
                  </a:extLst>
                </a:gridCol>
                <a:gridCol w="1267437">
                  <a:extLst>
                    <a:ext uri="{9D8B030D-6E8A-4147-A177-3AD203B41FA5}">
                      <a16:colId xmlns:a16="http://schemas.microsoft.com/office/drawing/2014/main" xmlns="" val="2789497293"/>
                    </a:ext>
                  </a:extLst>
                </a:gridCol>
                <a:gridCol w="1386835">
                  <a:extLst>
                    <a:ext uri="{9D8B030D-6E8A-4147-A177-3AD203B41FA5}">
                      <a16:colId xmlns:a16="http://schemas.microsoft.com/office/drawing/2014/main" xmlns="" val="3286152987"/>
                    </a:ext>
                  </a:extLst>
                </a:gridCol>
                <a:gridCol w="1340911">
                  <a:extLst>
                    <a:ext uri="{9D8B030D-6E8A-4147-A177-3AD203B41FA5}">
                      <a16:colId xmlns:a16="http://schemas.microsoft.com/office/drawing/2014/main" xmlns="" val="4158623616"/>
                    </a:ext>
                  </a:extLst>
                </a:gridCol>
                <a:gridCol w="1565441">
                  <a:extLst>
                    <a:ext uri="{9D8B030D-6E8A-4147-A177-3AD203B41FA5}">
                      <a16:colId xmlns:a16="http://schemas.microsoft.com/office/drawing/2014/main" xmlns="" val="3705158995"/>
                    </a:ext>
                  </a:extLst>
                </a:gridCol>
              </a:tblGrid>
              <a:tr h="0">
                <a:tc>
                  <a:txBody>
                    <a:bodyPr/>
                    <a:lstStyle/>
                    <a:p>
                      <a:pPr algn="just">
                        <a:spcAft>
                          <a:spcPts val="0"/>
                        </a:spcAft>
                      </a:pPr>
                      <a:r>
                        <a:rPr lang="en-ZA" sz="1000" dirty="0">
                          <a:effectLst/>
                          <a:latin typeface="Century Gothic" panose="020B0502020202020204" pitchFamily="34" charset="0"/>
                        </a:rPr>
                        <a:t>VENUE</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000" dirty="0">
                          <a:effectLst/>
                          <a:latin typeface="Century Gothic" panose="020B0502020202020204" pitchFamily="34" charset="0"/>
                        </a:rPr>
                        <a:t>BELLVILLE </a:t>
                      </a:r>
                      <a:r>
                        <a:rPr lang="en-ZA" sz="1000" dirty="0" smtClean="0">
                          <a:effectLst/>
                          <a:latin typeface="Century Gothic" panose="020B0502020202020204" pitchFamily="34" charset="0"/>
                        </a:rPr>
                        <a:t>CIVIC</a:t>
                      </a:r>
                      <a:r>
                        <a:rPr lang="en-ZA" sz="1000" baseline="0" dirty="0" smtClean="0">
                          <a:effectLst/>
                          <a:latin typeface="Century Gothic" panose="020B0502020202020204" pitchFamily="34" charset="0"/>
                        </a:rPr>
                        <a:t> 1</a:t>
                      </a:r>
                      <a:r>
                        <a:rPr lang="en-ZA" sz="1000" dirty="0" smtClean="0">
                          <a:effectLst/>
                          <a:latin typeface="Century Gothic" panose="020B0502020202020204" pitchFamily="34" charset="0"/>
                        </a:rPr>
                        <a:t> </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000" dirty="0" smtClean="0">
                          <a:effectLst/>
                          <a:latin typeface="Century Gothic" panose="020B0502020202020204" pitchFamily="34" charset="0"/>
                        </a:rPr>
                        <a:t>BELLVILLE CIVIC 2</a:t>
                      </a:r>
                      <a:endParaRPr lang="en-ZA" sz="1100" dirty="0">
                        <a:effectLst/>
                        <a:latin typeface="Century Gothic" panose="020B0502020202020204" pitchFamily="34" charset="0"/>
                      </a:endParaRPr>
                    </a:p>
                    <a:p>
                      <a:pPr algn="ctr">
                        <a:spcAft>
                          <a:spcPts val="0"/>
                        </a:spcAft>
                      </a:pPr>
                      <a:r>
                        <a:rPr lang="en-ZA" sz="1000" dirty="0">
                          <a:effectLst/>
                          <a:latin typeface="Century Gothic" panose="020B0502020202020204" pitchFamily="34" charset="0"/>
                        </a:rPr>
                        <a:t> </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000" dirty="0" smtClean="0">
                          <a:effectLst/>
                          <a:latin typeface="Century Gothic" panose="020B0502020202020204" pitchFamily="34" charset="0"/>
                          <a:ea typeface="+mn-ea"/>
                          <a:cs typeface="+mn-cs"/>
                        </a:rPr>
                        <a:t>MUIZENBERG 1</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000" dirty="0" smtClean="0">
                          <a:effectLst/>
                          <a:latin typeface="Century Gothic" panose="020B0502020202020204" pitchFamily="34" charset="0"/>
                          <a:ea typeface="+mn-ea"/>
                          <a:cs typeface="+mn-cs"/>
                        </a:rPr>
                        <a:t>MUIZENBERG</a:t>
                      </a:r>
                      <a:r>
                        <a:rPr lang="en-ZA" sz="1000" baseline="0" dirty="0" smtClean="0">
                          <a:effectLst/>
                          <a:latin typeface="Century Gothic" panose="020B0502020202020204" pitchFamily="34" charset="0"/>
                          <a:ea typeface="+mn-ea"/>
                          <a:cs typeface="+mn-cs"/>
                        </a:rPr>
                        <a:t> 2</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ZA" sz="1000" dirty="0">
                          <a:effectLst/>
                          <a:latin typeface="Century Gothic" panose="020B0502020202020204" pitchFamily="34" charset="0"/>
                        </a:rPr>
                        <a:t>SENIOR </a:t>
                      </a:r>
                      <a:r>
                        <a:rPr lang="en-ZA" sz="1000" dirty="0" smtClean="0">
                          <a:effectLst/>
                          <a:latin typeface="Century Gothic" panose="020B0502020202020204" pitchFamily="34" charset="0"/>
                        </a:rPr>
                        <a:t>MANAGEMENT</a:t>
                      </a:r>
                    </a:p>
                    <a:p>
                      <a:pPr algn="ctr">
                        <a:spcAft>
                          <a:spcPts val="0"/>
                        </a:spcAft>
                      </a:pPr>
                      <a:r>
                        <a:rPr lang="en-ZA" sz="1000" dirty="0" smtClean="0">
                          <a:effectLst/>
                          <a:latin typeface="Century Gothic" panose="020B0502020202020204" pitchFamily="34" charset="0"/>
                        </a:rPr>
                        <a:t>ONLINE (SKYPE) </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01005804"/>
                  </a:ext>
                </a:extLst>
              </a:tr>
              <a:tr h="368546">
                <a:tc>
                  <a:txBody>
                    <a:bodyPr/>
                    <a:lstStyle/>
                    <a:p>
                      <a:pPr algn="just">
                        <a:spcAft>
                          <a:spcPts val="800"/>
                        </a:spcAft>
                      </a:pPr>
                      <a:r>
                        <a:rPr lang="en-ZA" sz="1000" dirty="0">
                          <a:effectLst/>
                          <a:latin typeface="Century Gothic" panose="020B0502020202020204" pitchFamily="34" charset="0"/>
                        </a:rPr>
                        <a:t>COMMAND</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a:effectLst/>
                          <a:latin typeface="Century Gothic" panose="020B0502020202020204" pitchFamily="34" charset="0"/>
                        </a:rPr>
                        <a:t>RI S. Reddy</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smtClean="0">
                          <a:effectLst/>
                          <a:latin typeface="Century Gothic" panose="020B0502020202020204" pitchFamily="34" charset="0"/>
                        </a:rPr>
                        <a:t>Supt T. Nobongoza</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342900" rtl="0" eaLnBrk="1" fontAlgn="auto" latinLnBrk="0" hangingPunct="1">
                        <a:lnSpc>
                          <a:spcPct val="100000"/>
                        </a:lnSpc>
                        <a:spcBef>
                          <a:spcPts val="0"/>
                        </a:spcBef>
                        <a:spcAft>
                          <a:spcPts val="800"/>
                        </a:spcAft>
                        <a:buClrTx/>
                        <a:buSzTx/>
                        <a:buFontTx/>
                        <a:buNone/>
                        <a:tabLst/>
                        <a:defRPr/>
                      </a:pPr>
                      <a:r>
                        <a:rPr lang="en-ZA" sz="1200" dirty="0" smtClean="0">
                          <a:effectLst/>
                          <a:latin typeface="Century Gothic" panose="020B0502020202020204" pitchFamily="34" charset="0"/>
                        </a:rPr>
                        <a:t>PI J. Flowers</a:t>
                      </a:r>
                    </a:p>
                    <a:p>
                      <a:pPr algn="ctr">
                        <a:spcAft>
                          <a:spcPts val="800"/>
                        </a:spcAft>
                      </a:pP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342900" rtl="0" eaLnBrk="1" fontAlgn="auto" latinLnBrk="0" hangingPunct="1">
                        <a:lnSpc>
                          <a:spcPct val="100000"/>
                        </a:lnSpc>
                        <a:spcBef>
                          <a:spcPts val="0"/>
                        </a:spcBef>
                        <a:spcAft>
                          <a:spcPts val="800"/>
                        </a:spcAft>
                        <a:buClrTx/>
                        <a:buSzTx/>
                        <a:buFontTx/>
                        <a:buNone/>
                        <a:tabLst/>
                        <a:defRPr/>
                      </a:pPr>
                      <a:r>
                        <a:rPr lang="en-ZA" sz="1200" dirty="0" smtClean="0">
                          <a:effectLst/>
                          <a:latin typeface="Century Gothic" panose="020B0502020202020204" pitchFamily="34" charset="0"/>
                        </a:rPr>
                        <a:t>PI J. Flowers</a:t>
                      </a:r>
                    </a:p>
                    <a:p>
                      <a:pPr algn="ctr">
                        <a:spcAft>
                          <a:spcPts val="800"/>
                        </a:spcAft>
                      </a:pPr>
                      <a:endParaRPr lang="en-ZA" sz="12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smtClean="0">
                          <a:effectLst/>
                          <a:latin typeface="Century Gothic" panose="020B0502020202020204" pitchFamily="34" charset="0"/>
                          <a:ea typeface="Times New Roman" panose="02020603050405020304" pitchFamily="18" charset="0"/>
                          <a:cs typeface="Times New Roman" panose="02020603050405020304" pitchFamily="18" charset="0"/>
                        </a:rPr>
                        <a:t>I</a:t>
                      </a:r>
                      <a:r>
                        <a:rPr lang="en-ZA" sz="1200" baseline="0" dirty="0" smtClean="0">
                          <a:effectLst/>
                          <a:latin typeface="Century Gothic" panose="020B0502020202020204" pitchFamily="34" charset="0"/>
                          <a:ea typeface="Times New Roman" panose="02020603050405020304" pitchFamily="18" charset="0"/>
                          <a:cs typeface="Times New Roman" panose="02020603050405020304" pitchFamily="18" charset="0"/>
                        </a:rPr>
                        <a:t> Patel</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5170418"/>
                  </a:ext>
                </a:extLst>
              </a:tr>
              <a:tr h="337185">
                <a:tc>
                  <a:txBody>
                    <a:bodyPr/>
                    <a:lstStyle/>
                    <a:p>
                      <a:pPr algn="just">
                        <a:spcAft>
                          <a:spcPts val="800"/>
                        </a:spcAft>
                      </a:pPr>
                      <a:r>
                        <a:rPr lang="en-ZA" sz="1000" dirty="0">
                          <a:effectLst/>
                          <a:latin typeface="Century Gothic" panose="020B0502020202020204" pitchFamily="34" charset="0"/>
                        </a:rPr>
                        <a:t>SUPERVISORS</a:t>
                      </a:r>
                      <a:endParaRPr lang="en-ZA"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a:effectLst/>
                          <a:latin typeface="Century Gothic" panose="020B0502020202020204" pitchFamily="34" charset="0"/>
                        </a:rPr>
                        <a:t>Supt M. Ellman</a:t>
                      </a:r>
                    </a:p>
                    <a:p>
                      <a:pPr algn="ctr">
                        <a:spcAft>
                          <a:spcPts val="800"/>
                        </a:spcAft>
                      </a:pP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smtClean="0">
                          <a:effectLst/>
                          <a:latin typeface="Century Gothic" panose="020B0502020202020204" pitchFamily="34" charset="0"/>
                        </a:rPr>
                        <a:t>Supt M. Ellman</a:t>
                      </a:r>
                    </a:p>
                    <a:p>
                      <a:pPr algn="ctr">
                        <a:spcAft>
                          <a:spcPts val="800"/>
                        </a:spcAft>
                      </a:pP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smtClean="0">
                          <a:effectLst/>
                          <a:latin typeface="Century Gothic" panose="020B0502020202020204" pitchFamily="34" charset="0"/>
                        </a:rPr>
                        <a:t>Sgt </a:t>
                      </a:r>
                      <a:r>
                        <a:rPr lang="en-ZA" sz="1200" dirty="0">
                          <a:effectLst/>
                          <a:latin typeface="Century Gothic" panose="020B0502020202020204" pitchFamily="34" charset="0"/>
                        </a:rPr>
                        <a:t>M. Malan</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smtClean="0">
                          <a:effectLst/>
                          <a:latin typeface="Century Gothic" panose="020B0502020202020204" pitchFamily="34" charset="0"/>
                        </a:rPr>
                        <a:t>Sgt M. Malan</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800"/>
                        </a:spcAft>
                      </a:pPr>
                      <a:r>
                        <a:rPr lang="en-ZA" sz="1200" dirty="0" smtClean="0">
                          <a:effectLst/>
                          <a:latin typeface="Century Gothic" panose="020B0502020202020204" pitchFamily="34" charset="0"/>
                          <a:ea typeface="Times New Roman" panose="02020603050405020304" pitchFamily="18" charset="0"/>
                          <a:cs typeface="Times New Roman" panose="02020603050405020304" pitchFamily="18" charset="0"/>
                        </a:rPr>
                        <a:t>M. Kanniah</a:t>
                      </a:r>
                    </a:p>
                    <a:p>
                      <a:pPr algn="ctr">
                        <a:spcAft>
                          <a:spcPts val="800"/>
                        </a:spcAft>
                      </a:pPr>
                      <a:r>
                        <a:rPr lang="en-ZA" sz="1200" dirty="0" smtClean="0">
                          <a:effectLst/>
                          <a:latin typeface="Century Gothic" panose="020B0502020202020204" pitchFamily="34" charset="0"/>
                          <a:ea typeface="Times New Roman" panose="02020603050405020304" pitchFamily="18" charset="0"/>
                          <a:cs typeface="Times New Roman" panose="02020603050405020304" pitchFamily="18" charset="0"/>
                        </a:rPr>
                        <a:t>H. Van Der Merwe</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92026995"/>
                  </a:ext>
                </a:extLst>
              </a:tr>
            </a:tbl>
          </a:graphicData>
        </a:graphic>
      </p:graphicFrame>
    </p:spTree>
    <p:extLst>
      <p:ext uri="{BB962C8B-B14F-4D97-AF65-F5344CB8AC3E}">
        <p14:creationId xmlns:p14="http://schemas.microsoft.com/office/powerpoint/2010/main" val="363720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smtClean="0">
                <a:solidFill>
                  <a:schemeClr val="accent5">
                    <a:lumMod val="50000"/>
                  </a:schemeClr>
                </a:solidFill>
              </a:rPr>
              <a:t>SUMMARY</a:t>
            </a:r>
            <a:endParaRPr lang="en-ZA" sz="2800" dirty="0">
              <a:solidFill>
                <a:schemeClr val="accent5">
                  <a:lumMod val="50000"/>
                </a:schemeClr>
              </a:solidFill>
            </a:endParaRPr>
          </a:p>
        </p:txBody>
      </p:sp>
      <p:sp>
        <p:nvSpPr>
          <p:cNvPr id="3" name="Content Placeholder 2"/>
          <p:cNvSpPr>
            <a:spLocks noGrp="1"/>
          </p:cNvSpPr>
          <p:nvPr>
            <p:ph idx="1"/>
          </p:nvPr>
        </p:nvSpPr>
        <p:spPr/>
        <p:txBody>
          <a:bodyPr>
            <a:normAutofit/>
          </a:bodyPr>
          <a:lstStyle/>
          <a:p>
            <a:pPr>
              <a:lnSpc>
                <a:spcPct val="150000"/>
              </a:lnSpc>
            </a:pPr>
            <a:r>
              <a:rPr lang="en-ZA" sz="1600" dirty="0"/>
              <a:t>The RPL project is </a:t>
            </a:r>
            <a:r>
              <a:rPr lang="en-ZA" sz="1600" dirty="0" smtClean="0"/>
              <a:t>an initiative </a:t>
            </a:r>
            <a:r>
              <a:rPr lang="en-ZA" sz="1600" dirty="0"/>
              <a:t>that aims to recognise and certify the prior learning and experience of traffic wardens, law enforcement officers and facilitators at training centres who have been working in road traffic law enforcement for at least three years. </a:t>
            </a:r>
            <a:endParaRPr lang="en-ZA" sz="1600" dirty="0" smtClean="0"/>
          </a:p>
          <a:p>
            <a:pPr marL="0" indent="0">
              <a:buNone/>
            </a:pPr>
            <a:endParaRPr lang="en-ZA" sz="1600" dirty="0" smtClean="0"/>
          </a:p>
          <a:p>
            <a:pPr>
              <a:lnSpc>
                <a:spcPct val="150000"/>
              </a:lnSpc>
            </a:pPr>
            <a:r>
              <a:rPr lang="en-ZA" sz="1600" dirty="0" smtClean="0"/>
              <a:t>The </a:t>
            </a:r>
            <a:r>
              <a:rPr lang="en-ZA" sz="1600" dirty="0"/>
              <a:t>project is based on a rigorous methodology that involved application, workshop, portfolio and assessment phases. The project has been successful in providing orientation, guidance and support to the candidates, assessing and certifying their competence against the qualification </a:t>
            </a:r>
            <a:r>
              <a:rPr lang="en-ZA" sz="1600" dirty="0" smtClean="0"/>
              <a:t>outcomes. </a:t>
            </a:r>
            <a:endParaRPr lang="en-ZA" sz="1600" dirty="0"/>
          </a:p>
        </p:txBody>
      </p:sp>
      <p:pic>
        <p:nvPicPr>
          <p:cNvPr id="4" name="Picture 3"/>
          <p:cNvPicPr>
            <a:picLocks noChangeAspect="1"/>
          </p:cNvPicPr>
          <p:nvPr/>
        </p:nvPicPr>
        <p:blipFill>
          <a:blip r:embed="rId2"/>
          <a:stretch>
            <a:fillRect/>
          </a:stretch>
        </p:blipFill>
        <p:spPr>
          <a:xfrm>
            <a:off x="5691352" y="4910959"/>
            <a:ext cx="2854707" cy="1505607"/>
          </a:xfrm>
          <a:prstGeom prst="rect">
            <a:avLst/>
          </a:prstGeom>
        </p:spPr>
      </p:pic>
    </p:spTree>
    <p:extLst>
      <p:ext uri="{BB962C8B-B14F-4D97-AF65-F5344CB8AC3E}">
        <p14:creationId xmlns:p14="http://schemas.microsoft.com/office/powerpoint/2010/main" val="380007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4011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dirty="0" smtClean="0">
                <a:solidFill>
                  <a:schemeClr val="accent5">
                    <a:lumMod val="50000"/>
                  </a:schemeClr>
                </a:solidFill>
              </a:rPr>
              <a:t>INTRODUCTION</a:t>
            </a:r>
            <a:endParaRPr lang="en-ZA" sz="3200" dirty="0">
              <a:solidFill>
                <a:schemeClr val="accent5">
                  <a:lumMod val="50000"/>
                </a:schemeClr>
              </a:solidFill>
            </a:endParaRPr>
          </a:p>
        </p:txBody>
      </p:sp>
      <p:sp>
        <p:nvSpPr>
          <p:cNvPr id="3" name="Content Placeholder 2"/>
          <p:cNvSpPr>
            <a:spLocks noGrp="1"/>
          </p:cNvSpPr>
          <p:nvPr>
            <p:ph idx="1"/>
          </p:nvPr>
        </p:nvSpPr>
        <p:spPr/>
        <p:txBody>
          <a:bodyPr>
            <a:normAutofit/>
          </a:bodyPr>
          <a:lstStyle/>
          <a:p>
            <a:r>
              <a:rPr lang="en-ZA" sz="2000" dirty="0" smtClean="0"/>
              <a:t>The </a:t>
            </a:r>
            <a:r>
              <a:rPr lang="en-ZA" sz="2000" dirty="0"/>
              <a:t>Metropolitan Police Training Academy has embarked on </a:t>
            </a:r>
            <a:r>
              <a:rPr lang="en-ZA" sz="2000" dirty="0" smtClean="0"/>
              <a:t>a Recognition </a:t>
            </a:r>
            <a:r>
              <a:rPr lang="en-ZA" sz="2000" dirty="0"/>
              <a:t>of Prior Learning (RPL) Programme </a:t>
            </a:r>
            <a:r>
              <a:rPr lang="en-ZA" sz="2000" dirty="0" smtClean="0"/>
              <a:t>for the FETC: Road Traffic Law Enforcement , NQF Level 4 qualification on the </a:t>
            </a:r>
            <a:r>
              <a:rPr lang="en-ZA" sz="2000" dirty="0"/>
              <a:t>29 January </a:t>
            </a:r>
            <a:r>
              <a:rPr lang="en-ZA" sz="2000" dirty="0" smtClean="0"/>
              <a:t>2024</a:t>
            </a:r>
            <a:r>
              <a:rPr lang="en-ZA" sz="2000" dirty="0"/>
              <a:t>.</a:t>
            </a:r>
          </a:p>
          <a:p>
            <a:pPr marL="0" indent="0">
              <a:buNone/>
            </a:pPr>
            <a:endParaRPr lang="en-ZA" sz="2000" dirty="0"/>
          </a:p>
          <a:p>
            <a:r>
              <a:rPr lang="en-ZA" sz="2000" dirty="0"/>
              <a:t>We have </a:t>
            </a:r>
            <a:r>
              <a:rPr lang="en-ZA" sz="2000" dirty="0" smtClean="0"/>
              <a:t>1183 </a:t>
            </a:r>
            <a:r>
              <a:rPr lang="en-ZA" sz="2000" dirty="0"/>
              <a:t>candidates enrolled for the RPL Programme. The RPL Programme </a:t>
            </a:r>
            <a:r>
              <a:rPr lang="en-ZA" sz="2000" dirty="0" smtClean="0"/>
              <a:t>is </a:t>
            </a:r>
            <a:r>
              <a:rPr lang="en-ZA" sz="2000" dirty="0"/>
              <a:t>implemented in two phases. Currently the RPL Phase 1 </a:t>
            </a:r>
            <a:r>
              <a:rPr lang="en-ZA" sz="2000" dirty="0" smtClean="0"/>
              <a:t>has </a:t>
            </a:r>
            <a:r>
              <a:rPr lang="en-ZA" sz="2000" dirty="0"/>
              <a:t>been rolled out to 392 members from different units: Facilitators, Traffic Services and Law Enforcement.</a:t>
            </a:r>
          </a:p>
          <a:p>
            <a:pPr marL="0" indent="0">
              <a:buNone/>
            </a:pPr>
            <a:endParaRPr lang="en-ZA" sz="3200" dirty="0"/>
          </a:p>
          <a:p>
            <a:pPr marL="0" indent="0">
              <a:buNone/>
            </a:pPr>
            <a:endParaRPr lang="en-ZA" sz="3200" dirty="0"/>
          </a:p>
        </p:txBody>
      </p:sp>
      <p:pic>
        <p:nvPicPr>
          <p:cNvPr id="4" name="Picture 3"/>
          <p:cNvPicPr>
            <a:picLocks noChangeAspect="1"/>
          </p:cNvPicPr>
          <p:nvPr/>
        </p:nvPicPr>
        <p:blipFill>
          <a:blip r:embed="rId2"/>
          <a:stretch>
            <a:fillRect/>
          </a:stretch>
        </p:blipFill>
        <p:spPr>
          <a:xfrm>
            <a:off x="5178972" y="4165866"/>
            <a:ext cx="3507828" cy="1716319"/>
          </a:xfrm>
          <a:prstGeom prst="rect">
            <a:avLst/>
          </a:prstGeom>
        </p:spPr>
      </p:pic>
    </p:spTree>
    <p:extLst>
      <p:ext uri="{BB962C8B-B14F-4D97-AF65-F5344CB8AC3E}">
        <p14:creationId xmlns:p14="http://schemas.microsoft.com/office/powerpoint/2010/main" val="78310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smtClean="0">
                <a:solidFill>
                  <a:schemeClr val="accent5">
                    <a:lumMod val="50000"/>
                  </a:schemeClr>
                </a:solidFill>
              </a:rPr>
              <a:t>RTMC RPL POLICY REQUIREMENTS</a:t>
            </a:r>
            <a:endParaRPr lang="en-ZA" sz="2800" dirty="0">
              <a:solidFill>
                <a:schemeClr val="accent5">
                  <a:lumMod val="50000"/>
                </a:schemeClr>
              </a:solidFill>
            </a:endParaRPr>
          </a:p>
        </p:txBody>
      </p:sp>
      <p:sp>
        <p:nvSpPr>
          <p:cNvPr id="3" name="Content Placeholder 2"/>
          <p:cNvSpPr>
            <a:spLocks noGrp="1"/>
          </p:cNvSpPr>
          <p:nvPr>
            <p:ph idx="1"/>
          </p:nvPr>
        </p:nvSpPr>
        <p:spPr/>
        <p:txBody>
          <a:bodyPr/>
          <a:lstStyle/>
          <a:p>
            <a:pPr marL="0" indent="0">
              <a:buNone/>
            </a:pPr>
            <a:r>
              <a:rPr lang="en-ZA" sz="2000" b="1" dirty="0"/>
              <a:t>The minimum requirements for entry into the RPL program is: </a:t>
            </a:r>
            <a:endParaRPr lang="en-ZA" sz="2000" dirty="0"/>
          </a:p>
          <a:p>
            <a:pPr lvl="0"/>
            <a:r>
              <a:rPr lang="en-ZA" sz="2000" dirty="0"/>
              <a:t>The targeted categories must be full time employees with at least three (3) years’ experience in the Road Safety, Traffic Management or Law Enforcement environment. Proof of employment in the form of a letter from the employer or a sworn affidavit must be furnished. </a:t>
            </a:r>
            <a:endParaRPr lang="en-ZA" sz="2000" dirty="0" smtClean="0"/>
          </a:p>
          <a:p>
            <a:pPr lvl="0"/>
            <a:endParaRPr lang="en-ZA" sz="2000" dirty="0"/>
          </a:p>
          <a:p>
            <a:pPr lvl="0"/>
            <a:r>
              <a:rPr lang="en-ZA" sz="2000" dirty="0"/>
              <a:t>South African Citizen (Copy of SA ID Required</a:t>
            </a:r>
            <a:r>
              <a:rPr lang="en-ZA" sz="2000" dirty="0" smtClean="0"/>
              <a:t>)</a:t>
            </a:r>
          </a:p>
          <a:p>
            <a:pPr lvl="0"/>
            <a:endParaRPr lang="en-ZA" sz="2000" dirty="0"/>
          </a:p>
          <a:p>
            <a:pPr lvl="0"/>
            <a:r>
              <a:rPr lang="en-ZA" sz="2000" dirty="0"/>
              <a:t>Code B driving licence (manual transmission) </a:t>
            </a:r>
            <a:endParaRPr lang="en-ZA" sz="2000" dirty="0" smtClean="0"/>
          </a:p>
          <a:p>
            <a:pPr lvl="0"/>
            <a:endParaRPr lang="en-ZA" sz="2000" dirty="0"/>
          </a:p>
          <a:p>
            <a:pPr lvl="0"/>
            <a:r>
              <a:rPr lang="en-ZA" sz="2000" dirty="0"/>
              <a:t>No criminal record </a:t>
            </a:r>
            <a:endParaRPr lang="en-ZA" sz="2000" dirty="0" smtClean="0"/>
          </a:p>
          <a:p>
            <a:pPr lvl="0"/>
            <a:endParaRPr lang="en-ZA" sz="2000" dirty="0"/>
          </a:p>
          <a:p>
            <a:endParaRPr lang="en-ZA" dirty="0"/>
          </a:p>
        </p:txBody>
      </p:sp>
      <p:pic>
        <p:nvPicPr>
          <p:cNvPr id="4" name="Picture 3"/>
          <p:cNvPicPr>
            <a:picLocks noChangeAspect="1"/>
          </p:cNvPicPr>
          <p:nvPr/>
        </p:nvPicPr>
        <p:blipFill>
          <a:blip r:embed="rId2"/>
          <a:stretch>
            <a:fillRect/>
          </a:stretch>
        </p:blipFill>
        <p:spPr>
          <a:xfrm>
            <a:off x="6693940" y="2941255"/>
            <a:ext cx="1857375" cy="2457450"/>
          </a:xfrm>
          <a:prstGeom prst="rect">
            <a:avLst/>
          </a:prstGeom>
        </p:spPr>
      </p:pic>
    </p:spTree>
    <p:extLst>
      <p:ext uri="{BB962C8B-B14F-4D97-AF65-F5344CB8AC3E}">
        <p14:creationId xmlns:p14="http://schemas.microsoft.com/office/powerpoint/2010/main" val="414810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smtClean="0">
                <a:solidFill>
                  <a:schemeClr val="accent5">
                    <a:lumMod val="50000"/>
                  </a:schemeClr>
                </a:solidFill>
              </a:rPr>
              <a:t>RPL WORKSHOP</a:t>
            </a:r>
            <a:endParaRPr lang="en-ZA" sz="2800" dirty="0">
              <a:solidFill>
                <a:schemeClr val="accent5">
                  <a:lumMod val="50000"/>
                </a:schemeClr>
              </a:solidFill>
            </a:endParaRPr>
          </a:p>
        </p:txBody>
      </p:sp>
      <p:sp>
        <p:nvSpPr>
          <p:cNvPr id="3" name="Content Placeholder 2"/>
          <p:cNvSpPr>
            <a:spLocks noGrp="1"/>
          </p:cNvSpPr>
          <p:nvPr>
            <p:ph idx="1"/>
          </p:nvPr>
        </p:nvSpPr>
        <p:spPr/>
        <p:txBody>
          <a:bodyPr>
            <a:normAutofit/>
          </a:bodyPr>
          <a:lstStyle/>
          <a:p>
            <a:pPr>
              <a:lnSpc>
                <a:spcPct val="150000"/>
              </a:lnSpc>
              <a:spcAft>
                <a:spcPts val="0"/>
              </a:spcAft>
              <a:tabLst>
                <a:tab pos="1171575" algn="l"/>
              </a:tabLst>
            </a:pPr>
            <a:r>
              <a:rPr lang="en-ZA" sz="2000" dirty="0">
                <a:solidFill>
                  <a:srgbClr val="000000"/>
                </a:solidFill>
                <a:ea typeface="Times New Roman" panose="02020603050405020304" pitchFamily="18" charset="0"/>
              </a:rPr>
              <a:t>The RPL workshops are an essential part of the RPL project as they provide orientation, guidance and support to the candidates. The workshops are conducted by RPL facilitators who explain the purpose, benefits and expectations of the RPL process. </a:t>
            </a:r>
            <a:endParaRPr lang="en-ZA" sz="2000" dirty="0" smtClean="0">
              <a:solidFill>
                <a:srgbClr val="000000"/>
              </a:solidFill>
              <a:ea typeface="Times New Roman" panose="02020603050405020304" pitchFamily="18" charset="0"/>
              <a:cs typeface="Times New Roman" panose="02020603050405020304" pitchFamily="18" charset="0"/>
            </a:endParaRPr>
          </a:p>
          <a:p>
            <a:pPr marL="0" indent="0">
              <a:buNone/>
            </a:pPr>
            <a:endParaRPr lang="en-ZA" sz="2400" dirty="0"/>
          </a:p>
        </p:txBody>
      </p:sp>
      <p:pic>
        <p:nvPicPr>
          <p:cNvPr id="8" name="Picture 7"/>
          <p:cNvPicPr>
            <a:picLocks noChangeAspect="1"/>
          </p:cNvPicPr>
          <p:nvPr/>
        </p:nvPicPr>
        <p:blipFill>
          <a:blip r:embed="rId2"/>
          <a:stretch>
            <a:fillRect/>
          </a:stretch>
        </p:blipFill>
        <p:spPr>
          <a:xfrm>
            <a:off x="3338512" y="3358055"/>
            <a:ext cx="3014991" cy="2287642"/>
          </a:xfrm>
          <a:prstGeom prst="rect">
            <a:avLst/>
          </a:prstGeom>
        </p:spPr>
      </p:pic>
    </p:spTree>
    <p:extLst>
      <p:ext uri="{BB962C8B-B14F-4D97-AF65-F5344CB8AC3E}">
        <p14:creationId xmlns:p14="http://schemas.microsoft.com/office/powerpoint/2010/main" val="331016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800" dirty="0">
                <a:solidFill>
                  <a:srgbClr val="4BACC6">
                    <a:lumMod val="50000"/>
                  </a:srgbClr>
                </a:solidFill>
              </a:rPr>
              <a:t>RPL WORKSHOP</a:t>
            </a:r>
            <a:endParaRPr lang="en-ZA" dirty="0"/>
          </a:p>
        </p:txBody>
      </p:sp>
      <p:sp>
        <p:nvSpPr>
          <p:cNvPr id="3" name="Content Placeholder 2"/>
          <p:cNvSpPr>
            <a:spLocks noGrp="1"/>
          </p:cNvSpPr>
          <p:nvPr>
            <p:ph idx="1"/>
          </p:nvPr>
        </p:nvSpPr>
        <p:spPr/>
        <p:txBody>
          <a:bodyPr/>
          <a:lstStyle/>
          <a:p>
            <a:pPr lvl="0" algn="just">
              <a:lnSpc>
                <a:spcPct val="150000"/>
              </a:lnSpc>
              <a:tabLst>
                <a:tab pos="1171575" algn="l"/>
              </a:tabLst>
            </a:pPr>
            <a:r>
              <a:rPr lang="en-ZA" sz="1800" dirty="0">
                <a:solidFill>
                  <a:srgbClr val="000000"/>
                </a:solidFill>
                <a:ea typeface="Times New Roman" panose="02020603050405020304" pitchFamily="18" charset="0"/>
                <a:cs typeface="Times New Roman" panose="02020603050405020304" pitchFamily="18" charset="0"/>
              </a:rPr>
              <a:t>The candidates who meet the requirements are invited to attend a workshop where they receive information about the RPL process, specific criteria for implementation of RPL, Quality assurance of implementation of RPL, Methods of assessment, assessment criteria, complaints and appeals, and support services. They also complete the Annexure B (Unit standards), which breaks down the qualification into the Fundamentals, Core and Electives that guides them to identify their strengths and gaps in relation to the qualification outcomes.</a:t>
            </a:r>
            <a:endParaRPr lang="en-ZA" sz="1800" dirty="0">
              <a:solidFill>
                <a:prstClr val="black"/>
              </a:solidFill>
              <a:ea typeface="Times New Roman" panose="02020603050405020304" pitchFamily="18" charset="0"/>
              <a:cs typeface="Times New Roman" panose="02020603050405020304" pitchFamily="18" charset="0"/>
            </a:endParaRPr>
          </a:p>
          <a:p>
            <a:endParaRPr lang="en-ZA" dirty="0"/>
          </a:p>
        </p:txBody>
      </p:sp>
      <p:pic>
        <p:nvPicPr>
          <p:cNvPr id="7" name="Picture 6"/>
          <p:cNvPicPr>
            <a:picLocks noChangeAspect="1"/>
          </p:cNvPicPr>
          <p:nvPr/>
        </p:nvPicPr>
        <p:blipFill>
          <a:blip r:embed="rId2"/>
          <a:stretch>
            <a:fillRect/>
          </a:stretch>
        </p:blipFill>
        <p:spPr>
          <a:xfrm>
            <a:off x="6003805" y="4680000"/>
            <a:ext cx="2859272" cy="1505843"/>
          </a:xfrm>
          <a:prstGeom prst="rect">
            <a:avLst/>
          </a:prstGeom>
        </p:spPr>
      </p:pic>
    </p:spTree>
    <p:extLst>
      <p:ext uri="{BB962C8B-B14F-4D97-AF65-F5344CB8AC3E}">
        <p14:creationId xmlns:p14="http://schemas.microsoft.com/office/powerpoint/2010/main" val="418758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dirty="0">
                <a:solidFill>
                  <a:schemeClr val="accent5">
                    <a:lumMod val="50000"/>
                  </a:schemeClr>
                </a:solidFill>
                <a:latin typeface="Arial" panose="020B0604020202020204" pitchFamily="34" charset="0"/>
                <a:ea typeface="Times New Roman" panose="02020603050405020304" pitchFamily="18" charset="0"/>
              </a:rPr>
              <a:t>RPL CATEGORIES</a:t>
            </a:r>
            <a:endParaRPr lang="en-ZA" sz="2400" dirty="0">
              <a:solidFill>
                <a:schemeClr val="accent5">
                  <a:lumMod val="50000"/>
                </a:schemeClr>
              </a:solidFill>
            </a:endParaRPr>
          </a:p>
        </p:txBody>
      </p:sp>
      <p:sp>
        <p:nvSpPr>
          <p:cNvPr id="3" name="Content Placeholder 2"/>
          <p:cNvSpPr>
            <a:spLocks noGrp="1"/>
          </p:cNvSpPr>
          <p:nvPr>
            <p:ph idx="1"/>
          </p:nvPr>
        </p:nvSpPr>
        <p:spPr/>
        <p:txBody>
          <a:bodyPr/>
          <a:lstStyle/>
          <a:p>
            <a:pPr marL="0" indent="0">
              <a:lnSpc>
                <a:spcPct val="150000"/>
              </a:lnSpc>
              <a:spcBef>
                <a:spcPts val="0"/>
              </a:spcBef>
              <a:spcAft>
                <a:spcPts val="0"/>
              </a:spcAft>
              <a:buNone/>
              <a:tabLst>
                <a:tab pos="1171575" algn="l"/>
              </a:tabLst>
            </a:pPr>
            <a:r>
              <a:rPr lang="en-ZA" sz="2400" dirty="0">
                <a:solidFill>
                  <a:srgbClr val="000000"/>
                </a:solidFill>
                <a:ea typeface="Times New Roman" panose="02020603050405020304" pitchFamily="18" charset="0"/>
                <a:cs typeface="Times New Roman" panose="02020603050405020304" pitchFamily="18" charset="0"/>
              </a:rPr>
              <a:t>The categories are based on the different roles and responsibilities of the candidates within the road traffic law enforcement sector. Each category has specific assessment criteria and portfolio requirements that reflect their scope of work and experience. The categories are:</a:t>
            </a:r>
            <a:endParaRPr lang="en-ZA" sz="2400" dirty="0">
              <a:ea typeface="Times New Roman" panose="02020603050405020304" pitchFamily="18" charset="0"/>
              <a:cs typeface="Times New Roman" panose="02020603050405020304" pitchFamily="18" charset="0"/>
            </a:endParaRPr>
          </a:p>
          <a:p>
            <a:endParaRPr lang="en-ZA" dirty="0"/>
          </a:p>
        </p:txBody>
      </p:sp>
      <p:pic>
        <p:nvPicPr>
          <p:cNvPr id="5" name="Picture 4"/>
          <p:cNvPicPr>
            <a:picLocks noChangeAspect="1"/>
          </p:cNvPicPr>
          <p:nvPr/>
        </p:nvPicPr>
        <p:blipFill>
          <a:blip r:embed="rId2"/>
          <a:stretch>
            <a:fillRect/>
          </a:stretch>
        </p:blipFill>
        <p:spPr>
          <a:xfrm>
            <a:off x="3046029" y="4083761"/>
            <a:ext cx="3015812" cy="1859839"/>
          </a:xfrm>
          <a:prstGeom prst="rect">
            <a:avLst/>
          </a:prstGeom>
        </p:spPr>
      </p:pic>
    </p:spTree>
    <p:extLst>
      <p:ext uri="{BB962C8B-B14F-4D97-AF65-F5344CB8AC3E}">
        <p14:creationId xmlns:p14="http://schemas.microsoft.com/office/powerpoint/2010/main" val="198389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dirty="0">
                <a:solidFill>
                  <a:srgbClr val="4BACC6">
                    <a:lumMod val="50000"/>
                  </a:srgbClr>
                </a:solidFill>
                <a:latin typeface="Arial" panose="020B0604020202020204" pitchFamily="34" charset="0"/>
                <a:ea typeface="Times New Roman" panose="02020603050405020304" pitchFamily="18" charset="0"/>
              </a:rPr>
              <a:t>RPL CATEGORIES</a:t>
            </a:r>
            <a:endParaRPr lang="en-ZA" dirty="0"/>
          </a:p>
        </p:txBody>
      </p:sp>
      <p:sp>
        <p:nvSpPr>
          <p:cNvPr id="3" name="Content Placeholder 2"/>
          <p:cNvSpPr>
            <a:spLocks noGrp="1"/>
          </p:cNvSpPr>
          <p:nvPr>
            <p:ph idx="1"/>
          </p:nvPr>
        </p:nvSpPr>
        <p:spPr/>
        <p:txBody>
          <a:bodyPr/>
          <a:lstStyle/>
          <a:p>
            <a:pPr>
              <a:lnSpc>
                <a:spcPct val="150000"/>
              </a:lnSpc>
              <a:spcAft>
                <a:spcPts val="0"/>
              </a:spcAft>
              <a:tabLst>
                <a:tab pos="1171575" algn="l"/>
              </a:tabLst>
            </a:pPr>
            <a:r>
              <a:rPr lang="en-ZA" sz="2000" b="1" dirty="0">
                <a:solidFill>
                  <a:schemeClr val="accent5">
                    <a:lumMod val="50000"/>
                  </a:schemeClr>
                </a:solidFill>
                <a:ea typeface="Times New Roman" panose="02020603050405020304" pitchFamily="18" charset="0"/>
                <a:cs typeface="Times New Roman" panose="02020603050405020304" pitchFamily="18" charset="0"/>
              </a:rPr>
              <a:t>Traffic wardens: </a:t>
            </a:r>
            <a:r>
              <a:rPr lang="en-ZA" sz="2000" dirty="0">
                <a:solidFill>
                  <a:srgbClr val="000000"/>
                </a:solidFill>
                <a:ea typeface="Times New Roman" panose="02020603050405020304" pitchFamily="18" charset="0"/>
                <a:cs typeface="Times New Roman" panose="02020603050405020304" pitchFamily="18" charset="0"/>
              </a:rPr>
              <a:t>They are responsible for enforcing parking regulations and issuing fines for parking offences. They also assist with traffic control and road safety awareness campaigns. Their portfolio must include evidence of their knowledge and skills in </a:t>
            </a:r>
            <a:r>
              <a:rPr lang="en-ZA" sz="2000" dirty="0" smtClean="0">
                <a:solidFill>
                  <a:srgbClr val="000000"/>
                </a:solidFill>
                <a:ea typeface="Times New Roman" panose="02020603050405020304" pitchFamily="18" charset="0"/>
                <a:cs typeface="Times New Roman" panose="02020603050405020304" pitchFamily="18" charset="0"/>
              </a:rPr>
              <a:t>traffic </a:t>
            </a:r>
            <a:r>
              <a:rPr lang="en-ZA" sz="2000" dirty="0">
                <a:solidFill>
                  <a:srgbClr val="000000"/>
                </a:solidFill>
                <a:ea typeface="Times New Roman" panose="02020603050405020304" pitchFamily="18" charset="0"/>
                <a:cs typeface="Times New Roman" panose="02020603050405020304" pitchFamily="18" charset="0"/>
              </a:rPr>
              <a:t>legislation, communication, customer service, conflict resolution and administration.</a:t>
            </a:r>
            <a:endParaRPr lang="en-ZA" sz="2000" dirty="0">
              <a:ea typeface="Times New Roman" panose="02020603050405020304" pitchFamily="18" charset="0"/>
              <a:cs typeface="Times New Roman" panose="02020603050405020304" pitchFamily="18" charset="0"/>
            </a:endParaRPr>
          </a:p>
          <a:p>
            <a:endParaRPr lang="en-ZA" dirty="0"/>
          </a:p>
        </p:txBody>
      </p:sp>
      <p:pic>
        <p:nvPicPr>
          <p:cNvPr id="6" name="Picture 5"/>
          <p:cNvPicPr>
            <a:picLocks noChangeAspect="1"/>
          </p:cNvPicPr>
          <p:nvPr/>
        </p:nvPicPr>
        <p:blipFill>
          <a:blip r:embed="rId2"/>
          <a:stretch>
            <a:fillRect/>
          </a:stretch>
        </p:blipFill>
        <p:spPr>
          <a:xfrm>
            <a:off x="5573110" y="4083269"/>
            <a:ext cx="3113690" cy="1798916"/>
          </a:xfrm>
          <a:prstGeom prst="rect">
            <a:avLst/>
          </a:prstGeom>
        </p:spPr>
      </p:pic>
    </p:spTree>
    <p:extLst>
      <p:ext uri="{BB962C8B-B14F-4D97-AF65-F5344CB8AC3E}">
        <p14:creationId xmlns:p14="http://schemas.microsoft.com/office/powerpoint/2010/main" val="341821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dirty="0">
                <a:solidFill>
                  <a:srgbClr val="4BACC6">
                    <a:lumMod val="50000"/>
                  </a:srgbClr>
                </a:solidFill>
                <a:latin typeface="Arial" panose="020B0604020202020204" pitchFamily="34" charset="0"/>
                <a:ea typeface="Times New Roman" panose="02020603050405020304" pitchFamily="18" charset="0"/>
              </a:rPr>
              <a:t>RPL CATEGORIES</a:t>
            </a:r>
            <a:endParaRPr lang="en-ZA" dirty="0"/>
          </a:p>
        </p:txBody>
      </p:sp>
      <p:sp>
        <p:nvSpPr>
          <p:cNvPr id="3" name="Content Placeholder 2"/>
          <p:cNvSpPr>
            <a:spLocks noGrp="1"/>
          </p:cNvSpPr>
          <p:nvPr>
            <p:ph idx="1"/>
          </p:nvPr>
        </p:nvSpPr>
        <p:spPr/>
        <p:txBody>
          <a:bodyPr/>
          <a:lstStyle/>
          <a:p>
            <a:pPr>
              <a:lnSpc>
                <a:spcPct val="150000"/>
              </a:lnSpc>
              <a:spcAft>
                <a:spcPts val="0"/>
              </a:spcAft>
              <a:tabLst>
                <a:tab pos="1171575" algn="l"/>
              </a:tabLst>
            </a:pPr>
            <a:r>
              <a:rPr lang="en-ZA" sz="1800" b="1" dirty="0">
                <a:solidFill>
                  <a:schemeClr val="accent5">
                    <a:lumMod val="50000"/>
                  </a:schemeClr>
                </a:solidFill>
                <a:ea typeface="Times New Roman" panose="02020603050405020304" pitchFamily="18" charset="0"/>
                <a:cs typeface="Times New Roman" panose="02020603050405020304" pitchFamily="18" charset="0"/>
              </a:rPr>
              <a:t>Facilitators at training centres with minimum of 3 years’ experience in </a:t>
            </a:r>
            <a:r>
              <a:rPr lang="en-ZA" sz="1800" b="1" dirty="0" smtClean="0">
                <a:solidFill>
                  <a:schemeClr val="accent5">
                    <a:lumMod val="50000"/>
                  </a:schemeClr>
                </a:solidFill>
                <a:ea typeface="Times New Roman" panose="02020603050405020304" pitchFamily="18" charset="0"/>
                <a:cs typeface="Times New Roman" panose="02020603050405020304" pitchFamily="18" charset="0"/>
              </a:rPr>
              <a:t>Law Enforcement:</a:t>
            </a:r>
            <a:r>
              <a:rPr lang="en-ZA" sz="1800" dirty="0" smtClean="0">
                <a:solidFill>
                  <a:schemeClr val="accent5">
                    <a:lumMod val="50000"/>
                  </a:schemeClr>
                </a:solidFill>
                <a:ea typeface="Times New Roman" panose="02020603050405020304" pitchFamily="18" charset="0"/>
                <a:cs typeface="Times New Roman" panose="02020603050405020304" pitchFamily="18" charset="0"/>
              </a:rPr>
              <a:t> </a:t>
            </a:r>
            <a:r>
              <a:rPr lang="en-ZA" sz="1800" dirty="0">
                <a:solidFill>
                  <a:srgbClr val="000000"/>
                </a:solidFill>
                <a:ea typeface="Times New Roman" panose="02020603050405020304" pitchFamily="18" charset="0"/>
                <a:cs typeface="Times New Roman" panose="02020603050405020304" pitchFamily="18" charset="0"/>
              </a:rPr>
              <a:t>They have been trained and certified as SAPS Officials. They are responsible for facilitating learning and assessment programmes for traffic wardens and law enforcement officers at the training centres. Their portfolio must include evidence of their knowledge and skills in road traffic law enforcement, traffic legislation, communication, customer service, conflict resolution, administration, operational procedures, facilitation, assessment and moderation.</a:t>
            </a:r>
            <a:endParaRPr lang="en-ZA" sz="1800" dirty="0">
              <a:ea typeface="Times New Roman" panose="02020603050405020304" pitchFamily="18" charset="0"/>
              <a:cs typeface="Times New Roman" panose="02020603050405020304" pitchFamily="18" charset="0"/>
            </a:endParaRPr>
          </a:p>
          <a:p>
            <a:endParaRPr lang="en-ZA" dirty="0"/>
          </a:p>
        </p:txBody>
      </p:sp>
      <p:pic>
        <p:nvPicPr>
          <p:cNvPr id="5" name="Picture 4"/>
          <p:cNvPicPr>
            <a:picLocks noChangeAspect="1"/>
          </p:cNvPicPr>
          <p:nvPr/>
        </p:nvPicPr>
        <p:blipFill>
          <a:blip r:embed="rId2"/>
          <a:stretch>
            <a:fillRect/>
          </a:stretch>
        </p:blipFill>
        <p:spPr>
          <a:xfrm>
            <a:off x="6703464" y="4642945"/>
            <a:ext cx="1838325" cy="1424316"/>
          </a:xfrm>
          <a:prstGeom prst="rect">
            <a:avLst/>
          </a:prstGeom>
        </p:spPr>
      </p:pic>
    </p:spTree>
    <p:extLst>
      <p:ext uri="{BB962C8B-B14F-4D97-AF65-F5344CB8AC3E}">
        <p14:creationId xmlns:p14="http://schemas.microsoft.com/office/powerpoint/2010/main" val="39715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dirty="0">
                <a:solidFill>
                  <a:srgbClr val="4BACC6">
                    <a:lumMod val="50000"/>
                  </a:srgbClr>
                </a:solidFill>
                <a:latin typeface="Arial" panose="020B0604020202020204" pitchFamily="34" charset="0"/>
                <a:ea typeface="Times New Roman" panose="02020603050405020304" pitchFamily="18" charset="0"/>
              </a:rPr>
              <a:t>RPL CATEGORIES</a:t>
            </a:r>
            <a:endParaRPr lang="en-ZA" dirty="0"/>
          </a:p>
        </p:txBody>
      </p:sp>
      <p:sp>
        <p:nvSpPr>
          <p:cNvPr id="3" name="Content Placeholder 2"/>
          <p:cNvSpPr>
            <a:spLocks noGrp="1"/>
          </p:cNvSpPr>
          <p:nvPr>
            <p:ph idx="1"/>
          </p:nvPr>
        </p:nvSpPr>
        <p:spPr/>
        <p:txBody>
          <a:bodyPr>
            <a:normAutofit/>
          </a:bodyPr>
          <a:lstStyle/>
          <a:p>
            <a:pPr>
              <a:lnSpc>
                <a:spcPct val="150000"/>
              </a:lnSpc>
              <a:spcAft>
                <a:spcPts val="0"/>
              </a:spcAft>
              <a:tabLst>
                <a:tab pos="1171575" algn="l"/>
              </a:tabLst>
            </a:pPr>
            <a:r>
              <a:rPr lang="en-ZA" sz="2000" b="1" dirty="0">
                <a:solidFill>
                  <a:schemeClr val="accent5">
                    <a:lumMod val="50000"/>
                  </a:schemeClr>
                </a:solidFill>
                <a:ea typeface="Times New Roman" panose="02020603050405020304" pitchFamily="18" charset="0"/>
                <a:cs typeface="Times New Roman" panose="02020603050405020304" pitchFamily="18" charset="0"/>
              </a:rPr>
              <a:t>Law </a:t>
            </a:r>
            <a:r>
              <a:rPr lang="en-ZA" sz="2000" b="1" dirty="0" smtClean="0">
                <a:solidFill>
                  <a:schemeClr val="accent5">
                    <a:lumMod val="50000"/>
                  </a:schemeClr>
                </a:solidFill>
                <a:ea typeface="Times New Roman" panose="02020603050405020304" pitchFamily="18" charset="0"/>
                <a:cs typeface="Times New Roman" panose="02020603050405020304" pitchFamily="18" charset="0"/>
              </a:rPr>
              <a:t>Enforcement Officers</a:t>
            </a:r>
            <a:r>
              <a:rPr lang="en-ZA" sz="2000" b="1" dirty="0">
                <a:solidFill>
                  <a:schemeClr val="accent5">
                    <a:lumMod val="50000"/>
                  </a:schemeClr>
                </a:solidFill>
                <a:ea typeface="Times New Roman" panose="02020603050405020304" pitchFamily="18" charset="0"/>
                <a:cs typeface="Times New Roman" panose="02020603050405020304" pitchFamily="18" charset="0"/>
              </a:rPr>
              <a:t>:</a:t>
            </a:r>
            <a:r>
              <a:rPr lang="en-ZA" sz="2000" dirty="0">
                <a:solidFill>
                  <a:schemeClr val="accent5">
                    <a:lumMod val="50000"/>
                  </a:schemeClr>
                </a:solidFill>
                <a:ea typeface="Times New Roman" panose="02020603050405020304" pitchFamily="18" charset="0"/>
                <a:cs typeface="Times New Roman" panose="02020603050405020304" pitchFamily="18" charset="0"/>
              </a:rPr>
              <a:t> </a:t>
            </a:r>
            <a:r>
              <a:rPr lang="en-ZA" sz="2000" dirty="0">
                <a:solidFill>
                  <a:srgbClr val="000000"/>
                </a:solidFill>
                <a:ea typeface="Times New Roman" panose="02020603050405020304" pitchFamily="18" charset="0"/>
                <a:cs typeface="Times New Roman" panose="02020603050405020304" pitchFamily="18" charset="0"/>
              </a:rPr>
              <a:t>They are responsible for enforcing road traffic laws and regulations and issuing fines for traffic offences. They </a:t>
            </a:r>
            <a:r>
              <a:rPr lang="en-ZA" sz="2000" dirty="0" smtClean="0">
                <a:solidFill>
                  <a:srgbClr val="000000"/>
                </a:solidFill>
                <a:ea typeface="Times New Roman" panose="02020603050405020304" pitchFamily="18" charset="0"/>
                <a:cs typeface="Times New Roman" panose="02020603050405020304" pitchFamily="18" charset="0"/>
              </a:rPr>
              <a:t>also do </a:t>
            </a:r>
            <a:r>
              <a:rPr lang="en-ZA" sz="2000" dirty="0">
                <a:solidFill>
                  <a:srgbClr val="000000"/>
                </a:solidFill>
                <a:ea typeface="Times New Roman" panose="02020603050405020304" pitchFamily="18" charset="0"/>
                <a:cs typeface="Times New Roman" panose="02020603050405020304" pitchFamily="18" charset="0"/>
              </a:rPr>
              <a:t>crime prevention and community policing. Their portfolio must include evidence of their knowledge and skills in road traffic law enforcement, traffic legislation, communication, customer service, conflict resolution, administration and operational procedures.</a:t>
            </a:r>
            <a:endParaRPr lang="en-ZA" sz="2000" dirty="0">
              <a:ea typeface="Times New Roman" panose="02020603050405020304" pitchFamily="18" charset="0"/>
              <a:cs typeface="Times New Roman" panose="02020603050405020304" pitchFamily="18" charset="0"/>
            </a:endParaRPr>
          </a:p>
          <a:p>
            <a:pPr marL="0" indent="0">
              <a:buNone/>
            </a:pPr>
            <a:endParaRPr lang="en-ZA" sz="2000" dirty="0"/>
          </a:p>
        </p:txBody>
      </p:sp>
      <p:pic>
        <p:nvPicPr>
          <p:cNvPr id="6" name="Picture 5"/>
          <p:cNvPicPr>
            <a:picLocks noChangeAspect="1"/>
          </p:cNvPicPr>
          <p:nvPr/>
        </p:nvPicPr>
        <p:blipFill>
          <a:blip r:embed="rId2"/>
          <a:stretch>
            <a:fillRect/>
          </a:stretch>
        </p:blipFill>
        <p:spPr>
          <a:xfrm>
            <a:off x="5568274" y="4595650"/>
            <a:ext cx="3118526" cy="1477310"/>
          </a:xfrm>
          <a:prstGeom prst="rect">
            <a:avLst/>
          </a:prstGeom>
        </p:spPr>
      </p:pic>
    </p:spTree>
    <p:extLst>
      <p:ext uri="{BB962C8B-B14F-4D97-AF65-F5344CB8AC3E}">
        <p14:creationId xmlns:p14="http://schemas.microsoft.com/office/powerpoint/2010/main" val="823051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heme/theme1.xml><?xml version="1.0" encoding="utf-8"?>
<a:theme xmlns:a="http://schemas.openxmlformats.org/drawingml/2006/main" name="City of Cape Town PPT">
  <a:themeElements>
    <a:clrScheme name="Custom 2">
      <a:dk1>
        <a:sysClr val="windowText" lastClr="000000"/>
      </a:dk1>
      <a:lt1>
        <a:sysClr val="window" lastClr="FFFFFF"/>
      </a:lt1>
      <a:dk2>
        <a:srgbClr val="BACF00"/>
      </a:dk2>
      <a:lt2>
        <a:srgbClr val="0098C5"/>
      </a:lt2>
      <a:accent1>
        <a:srgbClr val="C8006F"/>
      </a:accent1>
      <a:accent2>
        <a:srgbClr val="005870"/>
      </a:accent2>
      <a:accent3>
        <a:srgbClr val="446414"/>
      </a:accent3>
      <a:accent4>
        <a:srgbClr val="9D2235"/>
      </a:accent4>
      <a:accent5>
        <a:srgbClr val="47292E"/>
      </a:accent5>
      <a:accent6>
        <a:srgbClr val="98871F"/>
      </a:accent6>
      <a:hlink>
        <a:srgbClr val="C9571E"/>
      </a:hlink>
      <a:folHlink>
        <a:srgbClr val="6335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ct_x0020_Number xmlns="f684401f-4ea0-4f13-8650-20e65e3a7281" xsi:nil="true"/>
    <Header xmlns="7cef6846-ca2f-4b9c-a35b-1dab1369e5b6" xsi:nil="true"/>
    <Publish_x0020_to_x0020_CityForms_x003f_ xmlns="2101e9c6-fa54-4c8c-9943-710c456d4c49">Yes</Publish_x0020_to_x0020_CityForms_x003f_>
    <Category xmlns="f684401f-4ea0-4f13-8650-20e65e3a7281">General</Category>
    <Department xmlns="f684401f-4ea0-4f13-8650-20e65e3a7281">Communication</Department>
    <Owner xmlns="f684401f-4ea0-4f13-8650-20e65e3a72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9621F8599A194B97913603FDFE6B7B" ma:contentTypeVersion="8" ma:contentTypeDescription="Create a new document." ma:contentTypeScope="" ma:versionID="64b44e147270864dbae06fe19d3e8d8d">
  <xsd:schema xmlns:xsd="http://www.w3.org/2001/XMLSchema" xmlns:xs="http://www.w3.org/2001/XMLSchema" xmlns:p="http://schemas.microsoft.com/office/2006/metadata/properties" xmlns:ns2="7cef6846-ca2f-4b9c-a35b-1dab1369e5b6" xmlns:ns3="f684401f-4ea0-4f13-8650-20e65e3a7281" xmlns:ns4="2101e9c6-fa54-4c8c-9943-710c456d4c49" targetNamespace="http://schemas.microsoft.com/office/2006/metadata/properties" ma:root="true" ma:fieldsID="06e4411819d28e02f098a033184db8b9" ns2:_="" ns3:_="" ns4:_="">
    <xsd:import namespace="7cef6846-ca2f-4b9c-a35b-1dab1369e5b6"/>
    <xsd:import namespace="f684401f-4ea0-4f13-8650-20e65e3a7281"/>
    <xsd:import namespace="2101e9c6-fa54-4c8c-9943-710c456d4c49"/>
    <xsd:element name="properties">
      <xsd:complexType>
        <xsd:sequence>
          <xsd:element name="documentManagement">
            <xsd:complexType>
              <xsd:all>
                <xsd:element ref="ns2:Header" minOccurs="0"/>
                <xsd:element ref="ns3:Category"/>
                <xsd:element ref="ns3:Owner" minOccurs="0"/>
                <xsd:element ref="ns3:Contact_x0020_Number" minOccurs="0"/>
                <xsd:element ref="ns3:Department" minOccurs="0"/>
                <xsd:element ref="ns4:Publish_x0020_to_x0020_CityForms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f6846-ca2f-4b9c-a35b-1dab1369e5b6" elementFormDefault="qualified">
    <xsd:import namespace="http://schemas.microsoft.com/office/2006/documentManagement/types"/>
    <xsd:import namespace="http://schemas.microsoft.com/office/infopath/2007/PartnerControls"/>
    <xsd:element name="Header" ma:index="8" nillable="true" ma:displayName="Header" ma:internalName="Header" ma:readOnly="false">
      <xsd:simpleType>
        <xsd:restriction base="dms:Text">
          <xsd:maxLength value="150"/>
        </xsd:restriction>
      </xsd:simpleType>
    </xsd:element>
  </xsd:schema>
  <xsd:schema xmlns:xsd="http://www.w3.org/2001/XMLSchema" xmlns:xs="http://www.w3.org/2001/XMLSchema" xmlns:dms="http://schemas.microsoft.com/office/2006/documentManagement/types" xmlns:pc="http://schemas.microsoft.com/office/infopath/2007/PartnerControls" targetNamespace="f684401f-4ea0-4f13-8650-20e65e3a7281" elementFormDefault="qualified">
    <xsd:import namespace="http://schemas.microsoft.com/office/2006/documentManagement/types"/>
    <xsd:import namespace="http://schemas.microsoft.com/office/infopath/2007/PartnerControls"/>
    <xsd:element name="Category" ma:index="9" ma:displayName="Category" ma:description="The category the document belongs to (Finance, IS&amp;T etc.)" ma:internalName="Category">
      <xsd:simpleType>
        <xsd:restriction base="dms:Text">
          <xsd:maxLength value="255"/>
        </xsd:restriction>
      </xsd:simpleType>
    </xsd:element>
    <xsd:element name="Owner" ma:index="10" nillable="true" ma:displayName="Owner" ma:description="The individual who has responsibility for this document" ma:internalName="Owner">
      <xsd:simpleType>
        <xsd:restriction base="dms:Text">
          <xsd:maxLength value="255"/>
        </xsd:restriction>
      </xsd:simpleType>
    </xsd:element>
    <xsd:element name="Contact_x0020_Number" ma:index="11" nillable="true" ma:displayName="Contact Number_old" ma:description="Contact number for document owner" ma:internalName="Contact_x0020_Number">
      <xsd:simpleType>
        <xsd:restriction base="dms:Text">
          <xsd:maxLength value="255"/>
        </xsd:restriction>
      </xsd:simpleType>
    </xsd:element>
    <xsd:element name="Department" ma:index="12" nillable="true" ma:displayName="Department" ma:internalName="Depart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01e9c6-fa54-4c8c-9943-710c456d4c49" elementFormDefault="qualified">
    <xsd:import namespace="http://schemas.microsoft.com/office/2006/documentManagement/types"/>
    <xsd:import namespace="http://schemas.microsoft.com/office/infopath/2007/PartnerControls"/>
    <xsd:element name="Publish_x0020_to_x0020_CityForms_x003f_" ma:index="13" ma:displayName="Publish to CityForms?" ma:default="Yes" ma:format="RadioButtons" ma:internalName="Publish_x0020_to_x0020_CityForms_x003f_">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688910-3174-48D9-B6F7-CF2AA9D03FFC}">
  <ds:schemaRefs>
    <ds:schemaRef ds:uri="http://schemas.microsoft.com/office/infopath/2007/PartnerControls"/>
    <ds:schemaRef ds:uri="http://purl.org/dc/elements/1.1/"/>
    <ds:schemaRef ds:uri="http://schemas.microsoft.com/office/2006/metadata/properties"/>
    <ds:schemaRef ds:uri="7cef6846-ca2f-4b9c-a35b-1dab1369e5b6"/>
    <ds:schemaRef ds:uri="http://purl.org/dc/terms/"/>
    <ds:schemaRef ds:uri="http://schemas.openxmlformats.org/package/2006/metadata/core-properties"/>
    <ds:schemaRef ds:uri="f684401f-4ea0-4f13-8650-20e65e3a7281"/>
    <ds:schemaRef ds:uri="http://schemas.microsoft.com/office/2006/documentManagement/types"/>
    <ds:schemaRef ds:uri="2101e9c6-fa54-4c8c-9943-710c456d4c49"/>
    <ds:schemaRef ds:uri="http://www.w3.org/XML/1998/namespace"/>
    <ds:schemaRef ds:uri="http://purl.org/dc/dcmitype/"/>
  </ds:schemaRefs>
</ds:datastoreItem>
</file>

<file path=customXml/itemProps2.xml><?xml version="1.0" encoding="utf-8"?>
<ds:datastoreItem xmlns:ds="http://schemas.openxmlformats.org/officeDocument/2006/customXml" ds:itemID="{09FB4A77-68B6-45C5-BBAF-49F7FE3CBB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f6846-ca2f-4b9c-a35b-1dab1369e5b6"/>
    <ds:schemaRef ds:uri="f684401f-4ea0-4f13-8650-20e65e3a7281"/>
    <ds:schemaRef ds:uri="2101e9c6-fa54-4c8c-9943-710c456d4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8FA98D-0BF1-4A52-9B52-21D3A4B23F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18075</TotalTime>
  <Words>918</Words>
  <Application>Microsoft Office PowerPoint</Application>
  <PresentationFormat>On-screen Show (4:3)</PresentationFormat>
  <Paragraphs>104</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City of Cape Town PPT</vt:lpstr>
      <vt:lpstr>3_Office Theme</vt:lpstr>
      <vt:lpstr>PowerPoint Presentation</vt:lpstr>
      <vt:lpstr>INTRODUCTION</vt:lpstr>
      <vt:lpstr>RTMC RPL POLICY REQUIREMENTS</vt:lpstr>
      <vt:lpstr>RPL WORKSHOP</vt:lpstr>
      <vt:lpstr>RPL WORKSHOP</vt:lpstr>
      <vt:lpstr>RPL CATEGORIES</vt:lpstr>
      <vt:lpstr>RPL CATEGORIES</vt:lpstr>
      <vt:lpstr>RPL CATEGORIES</vt:lpstr>
      <vt:lpstr>RPL CATEGORIES</vt:lpstr>
      <vt:lpstr>TABLE OF THE CATEGORIES</vt:lpstr>
      <vt:lpstr>RPL ADVISING</vt:lpstr>
      <vt:lpstr>RPL PHASE 1: CANDIDATES</vt:lpstr>
      <vt:lpstr>STATUS OF RPL PHASE 1</vt:lpstr>
      <vt:lpstr>FINAL INTEGRATED SUMMATIVE ASSESSMENT</vt:lpstr>
      <vt:lpstr>RPL PHASE 2</vt:lpstr>
      <vt:lpstr>SUMMARY</vt:lpstr>
      <vt:lpstr>PowerPoint Presentation</vt:lpstr>
    </vt:vector>
  </TitlesOfParts>
  <Company>City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 CCT Standard</dc:title>
  <dc:creator>Carol Avenant</dc:creator>
  <cp:lastModifiedBy>User</cp:lastModifiedBy>
  <cp:revision>1280</cp:revision>
  <cp:lastPrinted>2021-05-31T11:41:33Z</cp:lastPrinted>
  <dcterms:created xsi:type="dcterms:W3CDTF">2014-08-19T13:22:20Z</dcterms:created>
  <dcterms:modified xsi:type="dcterms:W3CDTF">2024-09-17T08:26:01Z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0x010100B59621F8599A194B97913603FDFE6B7B</vt:lpwstr>
  </property>
</Properties>
</file>